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7" r:id="rId1"/>
  </p:sldMasterIdLst>
  <p:notesMasterIdLst>
    <p:notesMasterId r:id="rId29"/>
  </p:notesMasterIdLst>
  <p:sldIdLst>
    <p:sldId id="256" r:id="rId2"/>
    <p:sldId id="257" r:id="rId3"/>
    <p:sldId id="258" r:id="rId4"/>
    <p:sldId id="270" r:id="rId5"/>
    <p:sldId id="259" r:id="rId6"/>
    <p:sldId id="280" r:id="rId7"/>
    <p:sldId id="260" r:id="rId8"/>
    <p:sldId id="281" r:id="rId9"/>
    <p:sldId id="261" r:id="rId10"/>
    <p:sldId id="262" r:id="rId11"/>
    <p:sldId id="263" r:id="rId12"/>
    <p:sldId id="283" r:id="rId13"/>
    <p:sldId id="284" r:id="rId14"/>
    <p:sldId id="264" r:id="rId15"/>
    <p:sldId id="273" r:id="rId16"/>
    <p:sldId id="272" r:id="rId17"/>
    <p:sldId id="276" r:id="rId18"/>
    <p:sldId id="266" r:id="rId19"/>
    <p:sldId id="271" r:id="rId20"/>
    <p:sldId id="267" r:id="rId21"/>
    <p:sldId id="282" r:id="rId22"/>
    <p:sldId id="268" r:id="rId23"/>
    <p:sldId id="279" r:id="rId24"/>
    <p:sldId id="275" r:id="rId25"/>
    <p:sldId id="277" r:id="rId26"/>
    <p:sldId id="269" r:id="rId27"/>
    <p:sldId id="278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99CC"/>
    <a:srgbClr val="000000"/>
    <a:srgbClr val="66CCFF"/>
    <a:srgbClr val="FF6600"/>
    <a:srgbClr val="FFFF00"/>
    <a:srgbClr val="996633"/>
    <a:srgbClr val="339933"/>
    <a:srgbClr val="00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6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.karabinas\&#917;&#960;&#953;&#966;&#940;&#957;&#949;&#953;&#945;%20&#949;&#961;&#947;&#945;&#963;&#943;&#945;&#962;\&#915;&#929;&#913;&#934;&#919;&#924;&#91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.karabinas\&#917;&#960;&#953;&#966;&#940;&#957;&#949;&#953;&#945;%20&#949;&#961;&#947;&#945;&#963;&#943;&#945;&#962;\&#915;&#929;&#913;&#934;&#919;&#924;&#91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 Greek"/>
                <a:ea typeface="Arial Greek"/>
                <a:cs typeface="Arial Greek"/>
              </a:defRPr>
            </a:pPr>
            <a:r>
              <a:rPr lang="el-GR"/>
              <a:t>ΕΞΕΤΑΣΘΕΝΤΑ ΔΕΙΓΜΑΤΑ ΑΝΑ ΝΟΜΟ</a:t>
            </a:r>
          </a:p>
        </c:rich>
      </c:tx>
      <c:layout>
        <c:manualLayout>
          <c:xMode val="edge"/>
          <c:yMode val="edge"/>
          <c:x val="0.28214981284729046"/>
          <c:y val="2.7355623100304052E-2"/>
        </c:manualLayout>
      </c:layout>
      <c:spPr>
        <a:noFill/>
        <a:ln w="25400">
          <a:noFill/>
        </a:ln>
      </c:spPr>
    </c:title>
    <c:view3D>
      <c:rotX val="25"/>
      <c:hPercent val="50"/>
      <c:perspective val="0"/>
    </c:view3D>
    <c:plotArea>
      <c:layout>
        <c:manualLayout>
          <c:layoutTarget val="inner"/>
          <c:xMode val="edge"/>
          <c:yMode val="edge"/>
          <c:x val="0.21401161706993921"/>
          <c:y val="0.33029413876456931"/>
          <c:w val="0.5652593819631071"/>
          <c:h val="0.4361705364344913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</c:spPr>
          <c:explosion val="25"/>
          <c:dPt>
            <c:idx val="1"/>
            <c:spPr>
              <a:solidFill>
                <a:srgbClr val="993366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FFFFCC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CCFFFF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660066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FF808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0066CC"/>
              </a:solidFill>
              <a:ln w="25400">
                <a:noFill/>
              </a:ln>
            </c:spPr>
          </c:dPt>
          <c:dPt>
            <c:idx val="7"/>
            <c:spPr>
              <a:solidFill>
                <a:srgbClr val="CCCCFF"/>
              </a:solidFill>
              <a:ln w="25400">
                <a:noFill/>
              </a:ln>
            </c:spPr>
          </c:dPt>
          <c:dPt>
            <c:idx val="8"/>
            <c:spPr>
              <a:solidFill>
                <a:srgbClr val="000080"/>
              </a:solidFill>
              <a:ln w="25400">
                <a:noFill/>
              </a:ln>
            </c:spPr>
          </c:dPt>
          <c:dPt>
            <c:idx val="9"/>
            <c:spPr>
              <a:solidFill>
                <a:srgbClr val="FF00FF"/>
              </a:solidFill>
              <a:ln w="25400">
                <a:noFill/>
              </a:ln>
            </c:spPr>
          </c:dPt>
          <c:dPt>
            <c:idx val="10"/>
            <c:spPr>
              <a:solidFill>
                <a:srgbClr val="FFFF00"/>
              </a:solidFill>
              <a:ln w="25400">
                <a:noFill/>
              </a:ln>
            </c:spPr>
          </c:dPt>
          <c:dPt>
            <c:idx val="11"/>
            <c:spPr>
              <a:solidFill>
                <a:srgbClr val="00FFFF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3.0695920822397412E-2"/>
                  <c:y val="1.7641440653251808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Ηράκλειο 38%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1"/>
              <c:layout>
                <c:manualLayout>
                  <c:x val="-7.9876148293963292E-2"/>
                  <c:y val="3.9729367162438051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990033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Δράμα 15,3%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2"/>
              <c:layout>
                <c:manualLayout>
                  <c:x val="4.3282480314960813E-2"/>
                  <c:y val="4.2571595217264495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BED0A2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baseline="0" dirty="0" smtClean="0">
                        <a:solidFill>
                          <a:schemeClr val="accent1"/>
                        </a:solidFill>
                      </a:rPr>
                      <a:t>Ημαθία 10,6%</a:t>
                    </a:r>
                    <a:endParaRPr lang="el-GR" baseline="0" dirty="0">
                      <a:solidFill>
                        <a:schemeClr val="accent1"/>
                      </a:solidFill>
                    </a:endParaRPr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l-GR" baseline="0" dirty="0" smtClean="0">
                        <a:solidFill>
                          <a:schemeClr val="bg2">
                            <a:lumMod val="50000"/>
                            <a:lumOff val="50000"/>
                          </a:schemeClr>
                        </a:solidFill>
                      </a:rPr>
                      <a:t>Μεσσηνία 6,3%</a:t>
                    </a:r>
                    <a:endParaRPr lang="el-GR" baseline="0" dirty="0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dLblPos val="bestFit"/>
            </c:dLbl>
            <c:dLbl>
              <c:idx val="4"/>
              <c:layout>
                <c:manualLayout>
                  <c:x val="-5.0618547681539797E-2"/>
                  <c:y val="-2.0958442694663251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660033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/>
                      <a:t>ΕΦΕΤ </a:t>
                    </a:r>
                    <a:r>
                      <a:rPr lang="el-GR" dirty="0" smtClean="0"/>
                      <a:t>Αθήνας 6,3%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5"/>
              <c:layout>
                <c:manualLayout>
                  <c:x val="-2.7358213035870708E-2"/>
                  <c:y val="-2.0214785651793552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Ηλείας 6%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6"/>
              <c:layout>
                <c:manualLayout>
                  <c:x val="-2.7065726159230096E-2"/>
                  <c:y val="-1.3520122484689534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3366FF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Κορίνθου 6%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err="1" smtClean="0"/>
                      <a:t>Θεσ</a:t>
                    </a:r>
                    <a:r>
                      <a:rPr lang="el-GR" dirty="0" smtClean="0"/>
                      <a:t>/νίκης 4%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8"/>
              <c:layout/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000099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err="1" smtClean="0"/>
                      <a:t>Αν.Αττικής</a:t>
                    </a:r>
                    <a:r>
                      <a:rPr lang="el-GR" dirty="0" smtClean="0"/>
                      <a:t> 3,5%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9"/>
              <c:layout>
                <c:manualLayout>
                  <c:x val="4.6917777472935587E-17"/>
                  <c:y val="-1.6210739614995202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FF00FF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Λασίθι 1,8%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10"/>
              <c:layout>
                <c:manualLayout>
                  <c:x val="2.4763232720910151E-2"/>
                  <c:y val="-6.5814814814815464E-2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FFFF00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b="1" baseline="0" dirty="0" smtClean="0">
                        <a:solidFill>
                          <a:srgbClr val="FFFF00"/>
                        </a:solidFill>
                      </a:rPr>
                      <a:t>Πέλλα 1,2%</a:t>
                    </a:r>
                    <a:endParaRPr lang="el-GR" b="1" baseline="0" dirty="0">
                      <a:solidFill>
                        <a:srgbClr val="FFFF00"/>
                      </a:solidFill>
                    </a:endParaRPr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</c:dLbl>
            <c:dLbl>
              <c:idx val="11"/>
              <c:layout>
                <c:manualLayout>
                  <c:x val="8.8553587051618546E-2"/>
                  <c:y val="5.9008457276174134E-3"/>
                </c:manualLayout>
              </c:layout>
              <c:tx>
                <c:rich>
                  <a:bodyPr/>
                  <a:lstStyle/>
                  <a:p>
                    <a:pPr algn="ctr" rtl="1">
                      <a:defRPr sz="1500" b="1" i="0" u="none" strike="noStrike" baseline="0">
                        <a:solidFill>
                          <a:srgbClr val="00B0F0"/>
                        </a:solidFill>
                        <a:latin typeface="Arial Greek"/>
                        <a:ea typeface="Arial Greek"/>
                        <a:cs typeface="Arial Greek"/>
                      </a:defRPr>
                    </a:pPr>
                    <a:r>
                      <a:rPr lang="el-GR" dirty="0" smtClean="0"/>
                      <a:t>Πρέβεζα 1%</a:t>
                    </a:r>
                    <a:endParaRPr lang="el-GR" dirty="0"/>
                  </a:p>
                </c:rich>
              </c:tx>
              <c:spPr>
                <a:solidFill>
                  <a:schemeClr val="tx1">
                    <a:lumMod val="75000"/>
                  </a:schemeClr>
                </a:solidFill>
                <a:ln w="25400">
                  <a:noFill/>
                </a:ln>
              </c:spPr>
              <c:dLblPos val="bestFit"/>
              <c:showCatName val="1"/>
            </c:dLbl>
            <c:dLbl>
              <c:idx val="12"/>
              <c:layout>
                <c:manualLayout>
                  <c:x val="1.4075495841330781E-2"/>
                  <c:y val="-0.10739614994934218"/>
                </c:manualLayout>
              </c:layout>
              <c:tx>
                <c:rich>
                  <a:bodyPr/>
                  <a:lstStyle/>
                  <a:p>
                    <a:r>
                      <a:rPr lang="el-GR" b="1" baseline="0">
                        <a:solidFill>
                          <a:sysClr val="windowText" lastClr="000000"/>
                        </a:solidFill>
                      </a:rPr>
                      <a:t>Πρέβεζα</a:t>
                    </a:r>
                  </a:p>
                </c:rich>
              </c:tx>
              <c:dLblPos val="bestFit"/>
            </c:dLbl>
            <c:dLbl>
              <c:idx val="13"/>
              <c:layout>
                <c:manualLayout>
                  <c:x val="7.93346129238654E-2"/>
                  <c:y val="-1.4184397163120564E-2"/>
                </c:manualLayout>
              </c:layout>
              <c:dLblPos val="bestFit"/>
              <c:showCatName val="1"/>
            </c:dLbl>
            <c:spPr>
              <a:solidFill>
                <a:schemeClr val="tx1">
                  <a:lumMod val="75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 algn="ctr" rtl="1">
                  <a:defRPr sz="1500" b="1" i="0" u="none" strike="noStrike" baseline="0">
                    <a:solidFill>
                      <a:sysClr val="windowText" lastClr="000000"/>
                    </a:solidFill>
                    <a:latin typeface="Arial Greek"/>
                    <a:ea typeface="Arial Greek"/>
                    <a:cs typeface="Arial Greek"/>
                  </a:defRPr>
                </a:pPr>
                <a:endParaRPr lang="el-GR"/>
              </a:p>
            </c:txPr>
            <c:dLblPos val="outEnd"/>
            <c:showCatName val="1"/>
            <c:showLeaderLines val="1"/>
          </c:dLbls>
          <c:cat>
            <c:strRef>
              <c:f>Φύλλο2!$A$1:$A$12</c:f>
              <c:strCache>
                <c:ptCount val="12"/>
                <c:pt idx="0">
                  <c:v>Ηράκλειο</c:v>
                </c:pt>
                <c:pt idx="1">
                  <c:v>Δράμα</c:v>
                </c:pt>
                <c:pt idx="2">
                  <c:v>Ημαθία</c:v>
                </c:pt>
                <c:pt idx="3">
                  <c:v>Μεσσηνία</c:v>
                </c:pt>
                <c:pt idx="4">
                  <c:v>ΕΦΕΤ Αθήνας</c:v>
                </c:pt>
                <c:pt idx="5">
                  <c:v>Ηλείας</c:v>
                </c:pt>
                <c:pt idx="6">
                  <c:v>Κορίνθου</c:v>
                </c:pt>
                <c:pt idx="7">
                  <c:v>Θεσ/νίκης</c:v>
                </c:pt>
                <c:pt idx="8">
                  <c:v>Αν.Αττικής</c:v>
                </c:pt>
                <c:pt idx="9">
                  <c:v>Λασίθι</c:v>
                </c:pt>
                <c:pt idx="10">
                  <c:v>Πέλλα</c:v>
                </c:pt>
                <c:pt idx="11">
                  <c:v>Πρέβεζα</c:v>
                </c:pt>
              </c:strCache>
            </c:strRef>
          </c:cat>
          <c:val>
            <c:numRef>
              <c:f>Φύλλο2!$B$1:$B$12</c:f>
              <c:numCache>
                <c:formatCode>General</c:formatCode>
                <c:ptCount val="12"/>
                <c:pt idx="0">
                  <c:v>122</c:v>
                </c:pt>
                <c:pt idx="1">
                  <c:v>48</c:v>
                </c:pt>
                <c:pt idx="2">
                  <c:v>34</c:v>
                </c:pt>
                <c:pt idx="3">
                  <c:v>20</c:v>
                </c:pt>
                <c:pt idx="4">
                  <c:v>20</c:v>
                </c:pt>
                <c:pt idx="5">
                  <c:v>19</c:v>
                </c:pt>
                <c:pt idx="6">
                  <c:v>19</c:v>
                </c:pt>
                <c:pt idx="7">
                  <c:v>13</c:v>
                </c:pt>
                <c:pt idx="8">
                  <c:v>11</c:v>
                </c:pt>
                <c:pt idx="9">
                  <c:v>6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dLbls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CC"/>
    </a:solidFill>
    <a:ln w="3175">
      <a:solidFill>
        <a:srgbClr val="000000"/>
      </a:solidFill>
      <a:prstDash val="solid"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 Greek"/>
          <a:ea typeface="Arial Greek"/>
          <a:cs typeface="Arial Greek"/>
        </a:defRPr>
      </a:pPr>
      <a:endParaRPr lang="el-G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l-GR"/>
              <a:t>ΕΞΕΤΑΣΘΕΝΤΑ ΔΕΙΓΜΑΤΑ %</a:t>
            </a:r>
          </a:p>
        </c:rich>
      </c:tx>
      <c:layout>
        <c:manualLayout>
          <c:xMode val="edge"/>
          <c:yMode val="edge"/>
          <c:x val="0.34022556390977904"/>
          <c:y val="2.7272727272727657E-2"/>
        </c:manualLayout>
      </c:layout>
      <c:spPr>
        <a:noFill/>
        <a:ln w="25400">
          <a:noFill/>
        </a:ln>
      </c:spPr>
    </c:title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414041994750657"/>
          <c:y val="1.6236074657334523E-2"/>
          <c:w val="0.71457808398950162"/>
          <c:h val="0.91588582677165353"/>
        </c:manualLayout>
      </c:layout>
      <c:bar3DChart>
        <c:barDir val="col"/>
        <c:grouping val="clustered"/>
        <c:ser>
          <c:idx val="0"/>
          <c:order val="0"/>
          <c:tx>
            <c:strRef>
              <c:f>ΔΕΙΓΜΑΤΑ!$A$1</c:f>
              <c:strCache>
                <c:ptCount val="1"/>
                <c:pt idx="0">
                  <c:v>ΑΓΓΟΥΡΙΑ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</c:f>
              <c:numCache>
                <c:formatCode>0.00%</c:formatCode>
                <c:ptCount val="1"/>
                <c:pt idx="0">
                  <c:v>0.18000000000000024</c:v>
                </c:pt>
              </c:numCache>
            </c:numRef>
          </c:val>
        </c:ser>
        <c:ser>
          <c:idx val="1"/>
          <c:order val="1"/>
          <c:tx>
            <c:strRef>
              <c:f>ΔΕΙΓΜΑΤΑ!$A$2</c:f>
              <c:strCache>
                <c:ptCount val="1"/>
                <c:pt idx="0">
                  <c:v>ΠΙΠΕΡΙΕΣ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ΔΕΙΓΜΑΤΑ!$B$2</c:f>
              <c:numCache>
                <c:formatCode>0.00%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ΔΕΙΓΜΑΤΑ!$A$3</c:f>
              <c:strCache>
                <c:ptCount val="1"/>
                <c:pt idx="0">
                  <c:v>ΤΟΜΑΤΕΣ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ΔΕΙΓΜΑΤΑ!$B$3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ΔΕΙΓΜΑΤΑ!$A$4</c:f>
              <c:strCache>
                <c:ptCount val="1"/>
                <c:pt idx="0">
                  <c:v>ΜΕΛΙΤΖΑΝΕΣ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ΔΕΙΓΜΑΤΑ!$B$4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4"/>
          <c:order val="4"/>
          <c:tx>
            <c:strRef>
              <c:f>ΔΕΙΓΜΑΤΑ!$A$5</c:f>
              <c:strCache>
                <c:ptCount val="1"/>
                <c:pt idx="0">
                  <c:v>ΚΟΛΟΚΥΘΙΑ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ΔΕΙΓΜΑΤΑ!$B$5</c:f>
              <c:numCache>
                <c:formatCode>0.00%</c:formatCode>
                <c:ptCount val="1"/>
                <c:pt idx="0">
                  <c:v>7.0000000000000021E-2</c:v>
                </c:pt>
              </c:numCache>
            </c:numRef>
          </c:val>
        </c:ser>
        <c:ser>
          <c:idx val="5"/>
          <c:order val="5"/>
          <c:tx>
            <c:strRef>
              <c:f>ΔΕΙΓΜΑΤΑ!$A$6</c:f>
              <c:strCache>
                <c:ptCount val="1"/>
                <c:pt idx="0">
                  <c:v>ΛΑΧΑΝΑ 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ΔΕΙΓΜΑΤΑ!$B$6</c:f>
              <c:numCache>
                <c:formatCode>0.00%</c:formatCode>
                <c:ptCount val="1"/>
                <c:pt idx="0">
                  <c:v>6.6000000000000003E-2</c:v>
                </c:pt>
              </c:numCache>
            </c:numRef>
          </c:val>
        </c:ser>
        <c:ser>
          <c:idx val="6"/>
          <c:order val="6"/>
          <c:tx>
            <c:strRef>
              <c:f>ΔΕΙΓΜΑΤΑ!$A$7</c:f>
              <c:strCache>
                <c:ptCount val="1"/>
                <c:pt idx="0">
                  <c:v>ΣΠΟΡΟΙ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ΔΕΙΓΜΑΤΑ!$B$7</c:f>
              <c:numCache>
                <c:formatCode>0%</c:formatCode>
                <c:ptCount val="1"/>
                <c:pt idx="0">
                  <c:v>6.3E-2</c:v>
                </c:pt>
              </c:numCache>
            </c:numRef>
          </c:val>
        </c:ser>
        <c:ser>
          <c:idx val="7"/>
          <c:order val="7"/>
          <c:tx>
            <c:strRef>
              <c:f>ΔΕΙΓΜΑΤΑ!$A$8</c:f>
              <c:strCache>
                <c:ptCount val="1"/>
                <c:pt idx="0">
                  <c:v>ΦΑΣΟΛΑΚΙΑ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ΔΕΙΓΜΑΤΑ!$B$8</c:f>
              <c:numCache>
                <c:formatCode>0%</c:formatCode>
                <c:ptCount val="1"/>
                <c:pt idx="0">
                  <c:v>5.3000000000000012E-2</c:v>
                </c:pt>
              </c:numCache>
            </c:numRef>
          </c:val>
        </c:ser>
        <c:ser>
          <c:idx val="8"/>
          <c:order val="8"/>
          <c:tx>
            <c:strRef>
              <c:f>ΔΕΙΓΜΑΤΑ!$A$9</c:f>
              <c:strCache>
                <c:ptCount val="1"/>
                <c:pt idx="0">
                  <c:v>ΜΑΡΟΥΛΙΑ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ΔΕΙΓΜΑΤΑ!$B$9</c:f>
              <c:numCache>
                <c:formatCode>0%</c:formatCode>
                <c:ptCount val="1"/>
                <c:pt idx="0">
                  <c:v>5.3000000000000012E-2</c:v>
                </c:pt>
              </c:numCache>
            </c:numRef>
          </c:val>
        </c:ser>
        <c:ser>
          <c:idx val="9"/>
          <c:order val="9"/>
          <c:tx>
            <c:strRef>
              <c:f>ΔΕΙΓΜΑΤΑ!$A$10</c:f>
              <c:strCache>
                <c:ptCount val="1"/>
                <c:pt idx="0">
                  <c:v>ΚΑΡΟΤΑ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ΔΕΙΓΜΑΤΑ!$B$10</c:f>
              <c:numCache>
                <c:formatCode>0.00%</c:formatCode>
                <c:ptCount val="1"/>
                <c:pt idx="0">
                  <c:v>4.0000000000000022E-2</c:v>
                </c:pt>
              </c:numCache>
            </c:numRef>
          </c:val>
        </c:ser>
        <c:ser>
          <c:idx val="10"/>
          <c:order val="10"/>
          <c:tx>
            <c:strRef>
              <c:f>ΔΕΙΓΜΑΤΑ!$A$11</c:f>
              <c:strCache>
                <c:ptCount val="1"/>
                <c:pt idx="0">
                  <c:v>ΚΡΕΜΜΥΔΙΑ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ΔΕΙΓΜΑΤΑ!$B$11</c:f>
              <c:numCache>
                <c:formatCode>0%</c:formatCode>
                <c:ptCount val="1"/>
                <c:pt idx="0">
                  <c:v>3.2000000000000042E-2</c:v>
                </c:pt>
              </c:numCache>
            </c:numRef>
          </c:val>
        </c:ser>
        <c:ser>
          <c:idx val="11"/>
          <c:order val="11"/>
          <c:tx>
            <c:strRef>
              <c:f>ΔΕΙΓΜΑΤΑ!$A$12</c:f>
              <c:strCache>
                <c:ptCount val="1"/>
                <c:pt idx="0">
                  <c:v>ΚΟΥΝΟΥΠΙΔΙΑ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ΔΕΙΓΜΑΤΑ!$B$12</c:f>
              <c:numCache>
                <c:formatCode>0.00%</c:formatCode>
                <c:ptCount val="1"/>
                <c:pt idx="0">
                  <c:v>2.8000000000000001E-2</c:v>
                </c:pt>
              </c:numCache>
            </c:numRef>
          </c:val>
        </c:ser>
        <c:ser>
          <c:idx val="12"/>
          <c:order val="12"/>
          <c:tx>
            <c:strRef>
              <c:f>ΔΕΙΓΜΑΤΑ!$A$13</c:f>
              <c:strCache>
                <c:ptCount val="1"/>
                <c:pt idx="0">
                  <c:v>ΣΠΑΝΑΚΙ</c:v>
                </c:pt>
              </c:strCache>
            </c:strRef>
          </c:tx>
          <c:spPr>
            <a:solidFill>
              <a:srgbClr val="80008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ΔΕΙΓΜΑΤΑ!$B$13</c:f>
              <c:numCache>
                <c:formatCode>0.00%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13"/>
          <c:order val="13"/>
          <c:tx>
            <c:strRef>
              <c:f>ΔΕΙΓΜΑΤΑ!$A$14</c:f>
              <c:strCache>
                <c:ptCount val="1"/>
                <c:pt idx="0">
                  <c:v>ΠΑΤΖΑΡΙΑ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ΔΕΙΓΜΑΤΑ!$B$14</c:f>
              <c:numCache>
                <c:formatCode>0.00%</c:formatCode>
                <c:ptCount val="1"/>
                <c:pt idx="0">
                  <c:v>2.0000000000000011E-2</c:v>
                </c:pt>
              </c:numCache>
            </c:numRef>
          </c:val>
        </c:ser>
        <c:ser>
          <c:idx val="14"/>
          <c:order val="14"/>
          <c:tx>
            <c:strRef>
              <c:f>ΔΕΙΓΜΑΤΑ!$A$15</c:f>
              <c:strCache>
                <c:ptCount val="1"/>
                <c:pt idx="0">
                  <c:v>ΜΠΡΟΚΟΛΟ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ΔΕΙΓΜΑΤΑ!$B$15</c:f>
              <c:numCache>
                <c:formatCode>0.00%</c:formatCode>
                <c:ptCount val="1"/>
                <c:pt idx="0">
                  <c:v>1.6000000000000021E-2</c:v>
                </c:pt>
              </c:numCache>
            </c:numRef>
          </c:val>
        </c:ser>
        <c:ser>
          <c:idx val="15"/>
          <c:order val="15"/>
          <c:tx>
            <c:strRef>
              <c:f>ΔΕΙΓΜΑΤΑ!$A$16</c:f>
              <c:strCache>
                <c:ptCount val="1"/>
                <c:pt idx="0">
                  <c:v>ΜΠΑΜΙΕΣ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ΔΕΙΓΜΑΤΑ!$B$16</c:f>
              <c:numCache>
                <c:formatCode>0.00%</c:formatCode>
                <c:ptCount val="1"/>
                <c:pt idx="0">
                  <c:v>1.2E-2</c:v>
                </c:pt>
              </c:numCache>
            </c:numRef>
          </c:val>
        </c:ser>
        <c:ser>
          <c:idx val="16"/>
          <c:order val="16"/>
          <c:tx>
            <c:strRef>
              <c:f>ΔΕΙΓΜΑΤΑ!$A$17</c:f>
              <c:strCache>
                <c:ptCount val="1"/>
                <c:pt idx="0">
                  <c:v>ΣΕΛΙΝΟ</c:v>
                </c:pt>
              </c:strCache>
            </c:strRef>
          </c:tx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ΔΕΙΓΜΑΤΑ!$B$17</c:f>
              <c:numCache>
                <c:formatCode>0.00%</c:formatCode>
                <c:ptCount val="1"/>
                <c:pt idx="0">
                  <c:v>1.2E-2</c:v>
                </c:pt>
              </c:numCache>
            </c:numRef>
          </c:val>
        </c:ser>
        <c:ser>
          <c:idx val="17"/>
          <c:order val="17"/>
          <c:tx>
            <c:strRef>
              <c:f>ΔΕΙΓΜΑΤΑ!$A$18</c:f>
              <c:strCache>
                <c:ptCount val="1"/>
                <c:pt idx="0">
                  <c:v>ΔΙΑΦΟΡΑ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ΔΕΙΓΜΑΤΑ!$B$18</c:f>
              <c:numCache>
                <c:formatCode>0.00%</c:formatCode>
                <c:ptCount val="1"/>
                <c:pt idx="0">
                  <c:v>2.0000000000000011E-2</c:v>
                </c:pt>
              </c:numCache>
            </c:numRef>
          </c:val>
        </c:ser>
        <c:shape val="cylinder"/>
        <c:axId val="37470976"/>
        <c:axId val="37472512"/>
        <c:axId val="0"/>
      </c:bar3DChart>
      <c:catAx>
        <c:axId val="3747097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7472512"/>
        <c:crosses val="autoZero"/>
        <c:auto val="1"/>
        <c:lblAlgn val="ctr"/>
        <c:lblOffset val="100"/>
        <c:tickLblSkip val="1"/>
        <c:tickMarkSkip val="1"/>
      </c:catAx>
      <c:valAx>
        <c:axId val="374725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7470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14206036745409"/>
          <c:y val="4.3434674832313502E-2"/>
          <c:w val="0.15789473684210797"/>
          <c:h val="0.7651526286486980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0.28125</cdr:x>
      <cdr:y>0.36458</cdr:y>
    </cdr:from>
    <cdr:to>
      <cdr:x>0.34375</cdr:x>
      <cdr:y>0.40625</cdr:y>
    </cdr:to>
    <cdr:sp macro="" textlink="">
      <cdr:nvSpPr>
        <cdr:cNvPr id="3" name="2 - Ευθεία γραμμή σύνδεσης"/>
        <cdr:cNvSpPr/>
      </cdr:nvSpPr>
      <cdr:spPr>
        <a:xfrm xmlns:a="http://schemas.openxmlformats.org/drawingml/2006/main">
          <a:off x="2571736" y="2500305"/>
          <a:ext cx="571504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0.24219</cdr:x>
      <cdr:y>0.42708</cdr:y>
    </cdr:from>
    <cdr:to>
      <cdr:x>0.28125</cdr:x>
      <cdr:y>0.42731</cdr:y>
    </cdr:to>
    <cdr:sp macro="" textlink="">
      <cdr:nvSpPr>
        <cdr:cNvPr id="5" name="4 - Ευθεία γραμμή σύνδεσης"/>
        <cdr:cNvSpPr/>
      </cdr:nvSpPr>
      <cdr:spPr>
        <a:xfrm xmlns:a="http://schemas.openxmlformats.org/drawingml/2006/main">
          <a:off x="2214546" y="2928933"/>
          <a:ext cx="357190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0.1875</cdr:x>
      <cdr:y>0.46875</cdr:y>
    </cdr:from>
    <cdr:to>
      <cdr:x>0.23437</cdr:x>
      <cdr:y>0.47917</cdr:y>
    </cdr:to>
    <cdr:sp macro="" textlink="">
      <cdr:nvSpPr>
        <cdr:cNvPr id="7" name="6 - Ευθεία γραμμή σύνδεσης"/>
        <cdr:cNvSpPr/>
      </cdr:nvSpPr>
      <cdr:spPr>
        <a:xfrm xmlns:a="http://schemas.openxmlformats.org/drawingml/2006/main">
          <a:off x="1714480" y="3214685"/>
          <a:ext cx="428628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0.19531</cdr:x>
      <cdr:y>0.5625</cdr:y>
    </cdr:from>
    <cdr:to>
      <cdr:x>0.21875</cdr:x>
      <cdr:y>0.56273</cdr:y>
    </cdr:to>
    <cdr:sp macro="" textlink="">
      <cdr:nvSpPr>
        <cdr:cNvPr id="9" name="8 - Ευθεία γραμμή σύνδεσης"/>
        <cdr:cNvSpPr/>
      </cdr:nvSpPr>
      <cdr:spPr>
        <a:xfrm xmlns:a="http://schemas.openxmlformats.org/drawingml/2006/main">
          <a:off x="1785918" y="3857627"/>
          <a:ext cx="214314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0.24219</cdr:x>
      <cdr:y>0.64583</cdr:y>
    </cdr:from>
    <cdr:to>
      <cdr:x>0.26562</cdr:x>
      <cdr:y>0.66667</cdr:y>
    </cdr:to>
    <cdr:sp macro="" textlink="">
      <cdr:nvSpPr>
        <cdr:cNvPr id="11" name="10 - Ευθεία γραμμή σύνδεσης"/>
        <cdr:cNvSpPr/>
      </cdr:nvSpPr>
      <cdr:spPr>
        <a:xfrm xmlns:a="http://schemas.openxmlformats.org/drawingml/2006/main" flipV="1">
          <a:off x="2214546" y="4429131"/>
          <a:ext cx="214314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0.33594</cdr:x>
      <cdr:y>0.69792</cdr:y>
    </cdr:from>
    <cdr:to>
      <cdr:x>0.35937</cdr:x>
      <cdr:y>0.75</cdr:y>
    </cdr:to>
    <cdr:sp macro="" textlink="">
      <cdr:nvSpPr>
        <cdr:cNvPr id="13" name="12 - Ευθεία γραμμή σύνδεσης"/>
        <cdr:cNvSpPr/>
      </cdr:nvSpPr>
      <cdr:spPr>
        <a:xfrm xmlns:a="http://schemas.openxmlformats.org/drawingml/2006/main" rot="5400000" flipH="1" flipV="1">
          <a:off x="3071802" y="4786321"/>
          <a:ext cx="214314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0.5546</cdr:x>
      <cdr:y>0.71887</cdr:y>
    </cdr:from>
    <cdr:to>
      <cdr:x>0.55477</cdr:x>
      <cdr:y>0.76053</cdr:y>
    </cdr:to>
    <cdr:sp macro="" textlink="">
      <cdr:nvSpPr>
        <cdr:cNvPr id="15" name="14 - Ευθεία γραμμή σύνδεσης"/>
        <cdr:cNvSpPr/>
      </cdr:nvSpPr>
      <cdr:spPr>
        <a:xfrm xmlns:a="http://schemas.openxmlformats.org/drawingml/2006/main" rot="5400000" flipH="1" flipV="1">
          <a:off x="5071272" y="4929991"/>
          <a:ext cx="1588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0.76563</cdr:x>
      <cdr:y>0.48958</cdr:y>
    </cdr:from>
    <cdr:to>
      <cdr:x>0.79688</cdr:x>
      <cdr:y>0.48981</cdr:y>
    </cdr:to>
    <cdr:sp macro="" textlink="">
      <cdr:nvSpPr>
        <cdr:cNvPr id="17" name="16 - Ευθεία γραμμή σύνδεσης"/>
        <cdr:cNvSpPr/>
      </cdr:nvSpPr>
      <cdr:spPr>
        <a:xfrm xmlns:a="http://schemas.openxmlformats.org/drawingml/2006/main" rot="10800000">
          <a:off x="7000892" y="3357561"/>
          <a:ext cx="285752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0.49219</cdr:x>
      <cdr:y>0.38542</cdr:y>
    </cdr:from>
    <cdr:to>
      <cdr:x>0.50781</cdr:x>
      <cdr:y>0.41667</cdr:y>
    </cdr:to>
    <cdr:sp macro="" textlink="">
      <cdr:nvSpPr>
        <cdr:cNvPr id="19" name="18 - Ευθεία γραμμή σύνδεσης"/>
        <cdr:cNvSpPr/>
      </cdr:nvSpPr>
      <cdr:spPr>
        <a:xfrm xmlns:a="http://schemas.openxmlformats.org/drawingml/2006/main" rot="5400000">
          <a:off x="4464843" y="2678900"/>
          <a:ext cx="214314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0.42187</cdr:x>
      <cdr:y>0.35417</cdr:y>
    </cdr:from>
    <cdr:to>
      <cdr:x>0.44531</cdr:x>
      <cdr:y>0.38542</cdr:y>
    </cdr:to>
    <cdr:sp macro="" textlink="">
      <cdr:nvSpPr>
        <cdr:cNvPr id="23" name="22 - Ευθεία γραμμή σύνδεσης"/>
        <cdr:cNvSpPr/>
      </cdr:nvSpPr>
      <cdr:spPr>
        <a:xfrm xmlns:a="http://schemas.openxmlformats.org/drawingml/2006/main" rot="16200000" flipH="1">
          <a:off x="3857620" y="2428866"/>
          <a:ext cx="214314" cy="2143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  <cdr:relSizeAnchor xmlns:cdr="http://schemas.openxmlformats.org/drawingml/2006/chartDrawing">
    <cdr:from>
      <cdr:x>0.46866</cdr:x>
      <cdr:y>0.31261</cdr:y>
    </cdr:from>
    <cdr:to>
      <cdr:x>0.46884</cdr:x>
      <cdr:y>0.37511</cdr:y>
    </cdr:to>
    <cdr:sp macro="" textlink="">
      <cdr:nvSpPr>
        <cdr:cNvPr id="25" name="24 - Ευθεία γραμμή σύνδεσης"/>
        <cdr:cNvSpPr/>
      </cdr:nvSpPr>
      <cdr:spPr>
        <a:xfrm xmlns:a="http://schemas.openxmlformats.org/drawingml/2006/main" rot="5400000">
          <a:off x="4285454" y="2143909"/>
          <a:ext cx="1588" cy="4286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l-G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A1B2BD-05DC-41DF-A005-C9B1F6762292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FFC5DB-5A46-463D-BEC4-D6D4F98184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39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39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9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9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839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39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D77BF1-D6D6-4BB6-A290-1DDA890DDC86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ACCE4F-7FB8-4F75-9BA3-DF2C2B0066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A696E-A88C-4EDB-A34A-1F5E61B910A5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A587A-39B8-42C2-8052-91EA8902F8A7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305AE-16E9-494B-9860-BDF8E59892DA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30BDCD-67FE-4A6B-80AB-E018563565F2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636354-D3C8-4BBD-A8F1-A2A9D052C93D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B6E210-CA1C-48AD-9740-CB5BC55531F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7ABBD-BDFC-4B57-9477-B36D508D58D3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85FCEE-CC4C-4BF5-B74A-998A7CE9A272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BD779-28BF-4404-B1ED-358CE7D92843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F0A2D5-CBDC-43C5-8F92-690BFD05B2CA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71D664-FB3F-4089-B2EB-DCE045D25104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21C0F6-9AB7-4C0B-B506-1937908B06D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FBEC9-9E84-44A0-AD2B-4E8EDC67A4F5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2CA75D-312F-4D8F-94F0-80CDE8F167D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2547C-444B-4486-A65D-AF96B4AD45B1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E22C7D-8359-48FD-B8F0-3CAE3DC7010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C7FFE-0611-48C2-89D2-FEFEF056F91C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487951-59EE-4016-9CC7-399A12CA46B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D04F7-A2A7-474D-AC86-E8FB6CA0F8BE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7BDDCF-2938-48E0-A48B-CD50C61623CB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accent1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58C036B7-828C-4731-A837-DC4A47B56BA0}" type="datetime1">
              <a:rPr lang="el-GR"/>
              <a:pPr/>
              <a:t>21/11/2013</a:t>
            </a:fld>
            <a:endParaRPr lang="el-G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F843D76-46F3-4CAE-9FC3-9EB3FE1E2419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29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29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9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9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9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9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829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29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829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829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ctrTitle" idx="4294967295"/>
          </p:nvPr>
        </p:nvSpPr>
        <p:spPr>
          <a:xfrm>
            <a:off x="714375" y="214313"/>
            <a:ext cx="7743825" cy="3286125"/>
          </a:xfrm>
        </p:spPr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  <a:latin typeface="Times New Roman" pitchFamily="18" charset="0"/>
              </a:rPr>
              <a:t>O </a:t>
            </a:r>
            <a:r>
              <a:rPr lang="el-GR" sz="4800" dirty="0" smtClean="0">
                <a:solidFill>
                  <a:srgbClr val="FFC000"/>
                </a:solidFill>
                <a:latin typeface="Times New Roman" pitchFamily="18" charset="0"/>
              </a:rPr>
              <a:t>ρόλος του Εργαστηρίου Τροφίμων στην διερεύνηση των </a:t>
            </a:r>
            <a:r>
              <a:rPr lang="el-GR" sz="4800" dirty="0" err="1" smtClean="0">
                <a:solidFill>
                  <a:srgbClr val="FFC000"/>
                </a:solidFill>
                <a:latin typeface="Times New Roman" pitchFamily="18" charset="0"/>
              </a:rPr>
              <a:t>τροφιμογενών</a:t>
            </a:r>
            <a:r>
              <a:rPr lang="el-GR" sz="4800" dirty="0" smtClean="0">
                <a:solidFill>
                  <a:srgbClr val="FFC000"/>
                </a:solidFill>
                <a:latin typeface="Times New Roman" pitchFamily="18" charset="0"/>
              </a:rPr>
              <a:t> επιδημιών</a:t>
            </a:r>
            <a:endParaRPr lang="el-GR" sz="48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16386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1428728" y="3643314"/>
            <a:ext cx="6397625" cy="1970104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ΕΛΕΝΗ ΜΑΘΙΟΥΔΑΚΗ</a:t>
            </a:r>
          </a:p>
          <a:p>
            <a:pPr marL="0" indent="0" algn="ctr">
              <a:buFont typeface="Wingdings" pitchFamily="2" charset="2"/>
              <a:buNone/>
            </a:pPr>
            <a:r>
              <a:rPr lang="el-GR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ΒΙΟΛΟΓΟΣ   Κ.Ε.Δ.Υ</a:t>
            </a:r>
            <a:r>
              <a:rPr lang="el-GR" sz="1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>
              <a:buFont typeface="Wingdings" pitchFamily="2" charset="2"/>
              <a:buNone/>
            </a:pPr>
            <a:endParaRPr lang="en-US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ΜΕΘΟΔΟΙ ΔΕΙΓΜΑΤΟΛΗΨΙΑΣ ΔΕΙΓΜΑΤΩΝ ΥΔΑΤΩΝ ΚΑΙ ΤΡΟΦΙΜΩΝ ΓΙΑ ΜΙΚΡΟΒΙΟΛΟΓΙΚΟ ΚΑΙ ΧΗΜΙΚΟ ΕΛΕΓΧΟ – ΝΕΩΤΕΡΕΣ ΜΕΘΟΔΟΛΟΓΙΕΣ ΣΤΗΝ ΕΡΓΑΣΤΗΡΙΑΚΗ ΔΗΜΟΣΙΑ ΥΓΕΙΑ</a:t>
            </a:r>
          </a:p>
          <a:p>
            <a:pPr marL="0" indent="0" algn="ctr"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ΝΟΕΜΒΡΙΟΣ 2013</a:t>
            </a:r>
            <a:endParaRPr lang="en-US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l-GR" sz="1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 idx="4294967295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pPr>
              <a:defRPr/>
            </a:pPr>
            <a:r>
              <a:rPr lang="el-GR" sz="40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(1) </a:t>
            </a:r>
            <a:r>
              <a:rPr lang="el-GR" sz="4000" dirty="0" smtClean="0">
                <a:solidFill>
                  <a:srgbClr val="FFC000"/>
                </a:solidFill>
                <a:latin typeface="Times New Roman" pitchFamily="18" charset="0"/>
              </a:rPr>
              <a:t>ΔΕΙΓΜΑΤΟΛΗΨΙΑ ΤΡΟΦΙΜΩΝ</a:t>
            </a:r>
            <a:endParaRPr lang="el-GR" sz="4000" kern="1200" dirty="0">
              <a:solidFill>
                <a:srgbClr val="FFC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Συστατικά</a:t>
            </a:r>
          </a:p>
          <a:p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Υπολείμματα</a:t>
            </a:r>
          </a:p>
          <a:p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Τρόφιμα από το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menu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Τρόφιμα συνδεόμενα με το παθογόνο </a:t>
            </a:r>
          </a:p>
          <a:p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Τρόφιμα που επιτρέπουν την επιβίωση και ανάπτυξη μικροοργανισμών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18729059-7B5D-41CD-BCB6-48DC24CE4B4B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10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964613" cy="1285875"/>
          </a:xfrm>
        </p:spPr>
        <p:txBody>
          <a:bodyPr/>
          <a:lstStyle/>
          <a:p>
            <a:r>
              <a:rPr lang="el-GR" sz="4000" dirty="0">
                <a:solidFill>
                  <a:srgbClr val="FFC000"/>
                </a:solidFill>
                <a:latin typeface="Times New Roman" pitchFamily="18" charset="0"/>
              </a:rPr>
              <a:t>(2) </a:t>
            </a:r>
            <a:r>
              <a:rPr lang="el-GR" sz="4000" dirty="0" smtClean="0">
                <a:solidFill>
                  <a:srgbClr val="FFC000"/>
                </a:solidFill>
                <a:latin typeface="Times New Roman" pitchFamily="18" charset="0"/>
              </a:rPr>
              <a:t>ΔΕΙΓΜΑΤΟΛΗΨΙΑ </a:t>
            </a:r>
            <a:r>
              <a:rPr lang="el-GR" sz="4000" dirty="0">
                <a:solidFill>
                  <a:srgbClr val="FFC000"/>
                </a:solidFill>
                <a:latin typeface="Times New Roman" pitchFamily="18" charset="0"/>
              </a:rPr>
              <a:t>ΤΡΟΦΙΜΩΝ</a:t>
            </a:r>
            <a:r>
              <a:rPr lang="el-GR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l-GR" dirty="0">
                <a:solidFill>
                  <a:srgbClr val="FFC000"/>
                </a:solidFill>
                <a:latin typeface="Times New Roman" pitchFamily="18" charset="0"/>
              </a:rPr>
            </a:br>
            <a:endParaRPr lang="el-GR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4578" name="2 - Θέση περιεχομένου"/>
          <p:cNvSpPr>
            <a:spLocks noGrp="1"/>
          </p:cNvSpPr>
          <p:nvPr>
            <p:ph type="subTitle" idx="4294967295"/>
          </p:nvPr>
        </p:nvSpPr>
        <p:spPr>
          <a:xfrm>
            <a:off x="214282" y="1571612"/>
            <a:ext cx="8501062" cy="471487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l-GR" sz="2800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Συσκευασμένα τρόφιμα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κλειστές συσκευασίες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Λήψη δειγμάτων από είδη παρασκευασμένα με τον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ίδιο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τρόπο</a:t>
            </a:r>
            <a:endParaRPr lang="el-GR" sz="28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Δείγματα από ωμό είδος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Έλεγχος αποθηκευτικών χώρων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Δείγματα από κάδο απορριμμάτων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C25849EA-0C04-4BCF-B663-F5A860CBE029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11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4286248" y="1714488"/>
            <a:ext cx="427038" cy="1428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964613" cy="1285875"/>
          </a:xfrm>
        </p:spPr>
        <p:txBody>
          <a:bodyPr/>
          <a:lstStyle/>
          <a:p>
            <a:r>
              <a:rPr lang="el-GR" sz="4000" dirty="0" smtClean="0">
                <a:solidFill>
                  <a:srgbClr val="FFC000"/>
                </a:solidFill>
                <a:latin typeface="Times New Roman" pitchFamily="18" charset="0"/>
              </a:rPr>
              <a:t>(3) ΔΕΙΓΜΑΤΟΛΗΨΙΑ </a:t>
            </a:r>
            <a:r>
              <a:rPr lang="el-GR" sz="4000" dirty="0">
                <a:solidFill>
                  <a:srgbClr val="FFC000"/>
                </a:solidFill>
                <a:latin typeface="Times New Roman" pitchFamily="18" charset="0"/>
              </a:rPr>
              <a:t>ΤΡΟΦΙΜΩΝ</a:t>
            </a:r>
            <a:r>
              <a:rPr lang="el-GR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l-GR" dirty="0">
                <a:solidFill>
                  <a:srgbClr val="FFC000"/>
                </a:solidFill>
                <a:latin typeface="Times New Roman" pitchFamily="18" charset="0"/>
              </a:rPr>
            </a:br>
            <a:endParaRPr lang="el-GR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4578" name="2 - Θέση περιεχομένου"/>
          <p:cNvSpPr>
            <a:spLocks noGrp="1"/>
          </p:cNvSpPr>
          <p:nvPr>
            <p:ph type="subTitle" idx="4294967295"/>
          </p:nvPr>
        </p:nvSpPr>
        <p:spPr>
          <a:xfrm>
            <a:off x="214282" y="1571612"/>
            <a:ext cx="8501062" cy="471487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Το δείγμα πρέπει να είναι: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- αντιπροσωπευτικό της παρτίδας του προϊόντος 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- προστασία από επιμολύνσεις  (αέρα, </a:t>
            </a:r>
            <a:r>
              <a:rPr lang="el-GR" sz="2600" b="1" dirty="0" err="1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περιέκτες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μεταφοράς, ανάρμοστους χειρισμούς)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- συλλογή σε ξεχωριστές συσκευασίες</a:t>
            </a:r>
            <a:endParaRPr lang="en-US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Ο </a:t>
            </a:r>
            <a:r>
              <a:rPr lang="el-GR" sz="2600" b="1" dirty="0" err="1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περιέκτης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μεταφοράς δειγμάτων δεν πρέπει να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πληρείται άνω των ¾</a:t>
            </a:r>
            <a:endParaRPr lang="en-US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Η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καταγραφή της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θερμοκρασίας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κατά τη διάρκεια της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συλλογής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και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παραλαβής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είναι χρήσιμη.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C25849EA-0C04-4BCF-B663-F5A860CBE029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12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8964613" cy="1285875"/>
          </a:xfrm>
        </p:spPr>
        <p:txBody>
          <a:bodyPr/>
          <a:lstStyle/>
          <a:p>
            <a:r>
              <a:rPr lang="el-GR" sz="4000" dirty="0" smtClean="0">
                <a:solidFill>
                  <a:srgbClr val="FFC000"/>
                </a:solidFill>
                <a:latin typeface="Times New Roman" pitchFamily="18" charset="0"/>
              </a:rPr>
              <a:t>(4) ΔΕΙΓΜΑΤΟΛΗΨΙΑ </a:t>
            </a:r>
            <a:r>
              <a:rPr lang="el-GR" sz="4000" dirty="0">
                <a:solidFill>
                  <a:srgbClr val="FFC000"/>
                </a:solidFill>
                <a:latin typeface="Times New Roman" pitchFamily="18" charset="0"/>
              </a:rPr>
              <a:t>ΤΡΟΦΙΜΩΝ</a:t>
            </a:r>
            <a:r>
              <a:rPr lang="el-GR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l-GR" dirty="0">
                <a:solidFill>
                  <a:srgbClr val="FFC000"/>
                </a:solidFill>
                <a:latin typeface="Times New Roman" pitchFamily="18" charset="0"/>
              </a:rPr>
            </a:br>
            <a:endParaRPr lang="el-GR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4578" name="2 - Θέση περιεχομένου"/>
          <p:cNvSpPr>
            <a:spLocks noGrp="1"/>
          </p:cNvSpPr>
          <p:nvPr>
            <p:ph type="subTitle" idx="4294967295"/>
          </p:nvPr>
        </p:nvSpPr>
        <p:spPr>
          <a:xfrm>
            <a:off x="0" y="1571612"/>
            <a:ext cx="8929718" cy="471487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l-GR" sz="26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 τρόπος μεταφοράς των δειγμάτων στο εργαστήριο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 ελαχιστοποιεί οποιαδήποτε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διαφοροποίηση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στον αριθμό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 των μικροοργανισμών</a:t>
            </a:r>
          </a:p>
          <a:p>
            <a:pPr marL="0" indent="0">
              <a:lnSpc>
                <a:spcPct val="80000"/>
              </a:lnSpc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Συστήνονται οι ακόλουθες θερμοκρασίες κατά τη μεταφορά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- Μη ευαίσθητα προϊόντα: θερμοκρασία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   περιβάλλοντος (κάτω από 40</a:t>
            </a:r>
            <a:r>
              <a:rPr lang="el-GR" sz="2600" b="1" baseline="300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C) </a:t>
            </a:r>
            <a:endParaRPr lang="el-GR" sz="26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- Παγωμένα ή βαθιάς κατάψυξης προϊόντα: κάτω </a:t>
            </a:r>
            <a:endParaRPr lang="en-US" sz="26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 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από -15</a:t>
            </a:r>
            <a:r>
              <a:rPr lang="el-GR" sz="2600" b="1" baseline="300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C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κατά προτίμηση κάτω από -18</a:t>
            </a:r>
            <a:r>
              <a:rPr lang="el-GR" sz="2600" b="1" baseline="300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-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Άλλα προϊόντα ευαίσθητα στην θερμοκρασία </a:t>
            </a:r>
            <a:endParaRPr lang="en-US" sz="26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  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περιβάλλοντος: 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r>
              <a:rPr lang="el-GR" sz="2600" b="1" baseline="300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C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σε 8</a:t>
            </a:r>
            <a:r>
              <a:rPr lang="el-GR" sz="2600" b="1" baseline="300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ο</a:t>
            </a:r>
            <a:r>
              <a:rPr lang="en-US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C</a:t>
            </a:r>
            <a:endParaRPr lang="el-GR" sz="26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l-GR" sz="2600" b="1" dirty="0" smtClean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	              </a:t>
            </a:r>
            <a:r>
              <a:rPr lang="el-GR" sz="2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ΤΑΧΥΤΗΤΑ ΚΑΙ ΑΣΦΑΛΕΙΑ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  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C25849EA-0C04-4BCF-B663-F5A860CBE029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13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8001024" y="1714488"/>
            <a:ext cx="427038" cy="1428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28625" y="785813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l-GR" sz="4400" b="1" dirty="0">
                <a:solidFill>
                  <a:srgbClr val="FFC000"/>
                </a:solidFill>
                <a:latin typeface="Times New Roman" pitchFamily="18" charset="0"/>
              </a:rPr>
              <a:t>Μικροβιολογικές αναλύσεις   </a:t>
            </a:r>
          </a:p>
          <a:p>
            <a:pPr algn="ctr">
              <a:buFont typeface="Wingdings" pitchFamily="2" charset="2"/>
              <a:buNone/>
            </a:pPr>
            <a:r>
              <a:rPr lang="el-GR" b="1" dirty="0">
                <a:latin typeface="Times New Roman" pitchFamily="18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el-GR" b="1" dirty="0">
                <a:latin typeface="Times New Roman" pitchFamily="18" charset="0"/>
              </a:rPr>
              <a:t>	</a:t>
            </a:r>
            <a:r>
              <a:rPr lang="el-GR" b="1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- κλινικές πληροφορίες</a:t>
            </a:r>
          </a:p>
          <a:p>
            <a:pPr>
              <a:buFont typeface="Wingdings" pitchFamily="2" charset="2"/>
              <a:buNone/>
            </a:pPr>
            <a:endParaRPr lang="el-GR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στοιχεία επιδημιολογικής διερεύνησης</a:t>
            </a:r>
          </a:p>
          <a:p>
            <a:pPr>
              <a:buFont typeface="Wingdings" pitchFamily="2" charset="2"/>
              <a:buNone/>
            </a:pPr>
            <a:endParaRPr lang="el-GR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τύπο τροφίμου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80F46596-279A-4DA2-87EE-4D40F4A6458F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14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8" name="Group 44"/>
          <p:cNvGraphicFramePr>
            <a:graphicFrameLocks noGrp="1"/>
          </p:cNvGraphicFramePr>
          <p:nvPr/>
        </p:nvGraphicFramePr>
        <p:xfrm>
          <a:off x="428625" y="1143000"/>
          <a:ext cx="8429625" cy="5644200"/>
        </p:xfrm>
        <a:graphic>
          <a:graphicData uri="http://schemas.openxmlformats.org/drawingml/2006/table">
            <a:tbl>
              <a:tblPr/>
              <a:tblGrid>
                <a:gridCol w="1357313"/>
                <a:gridCol w="7072312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Μικροοργανισμός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Πιθανά τρόφιμα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Bacillus cereus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Δημητριακά, ρύζι, αραβόσιτος,  ζυμαρικά, κρέας, ψάρι, γάλα, λαχανικά,  κρέμα</a:t>
                      </a:r>
                      <a:endParaRPr kumimoji="0" lang="el-G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Campylobacter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jejuni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Νωπό κρέας, πουλερικά, νωπό γάλα, άγρια πτηνά 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Clostridium </a:t>
                      </a:r>
                      <a:b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botulinum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Κρέας, ψάρια, λαχανικά, τροφές που δεν έχουν επαρκώς χαμηλή οξύτητα, σπιτικά κονσερβοποιημένα προϊόντα, τρόφιμα συσκευασμένα σε κενό, κατεστραμμένες κονσέρβες, μέλι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Clostridium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perfingens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Μαγειρεμένο κρέας και πουλερικά, πιάτα με σάλτσες  από ζωμό /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σως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καρυκεύματα, τροφές που έχουν αφεθεί να κρυώσουν αργά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coli O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157: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Βοδινό (ιδίως κιμάς βοδινού),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κρεατοσκευάσματα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χάμπουργκερ,σαλάμι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μη παστεριωμένο γάλα, μαρούλι,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απαστερίωτοι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χυμοί,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Listeria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Νωπό γάλα και προϊόντα από νωπό γάλα όπως μαλακά τυριά (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μπρί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καμαμπέρ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τρόφιμα έτοιμα για κατανάλωση,  αλλαντικά,  ωμά λαχανικά, σαλάτες,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ιχθυηρά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καπνιστά ψάρια, παγωτά,  σάλτσες και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Salmonella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Κρέας και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κρεατοσκευάσματα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πουλερικά, αβγά , νωπό γάλα και γαλακτοκομικά, ψάρια 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ντρέσινγκς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σαλάτας, σάλτσες, κακάο, ζελατίνη,  γλυκά , παιδικές τροφές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Shigella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Γάλα, αβγά και προϊόντα αβγών, νερό,  λαχανικά, φρούτα, σαλάτες,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ιχθυηρά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Staphylococcus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aureus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Κρέας,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κρεατοσκευάσματα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αυγά, γλυκά, ρύζι, πουλερικά  ζυμαρικά, ψάρια, πατάτες, πίτες, , γαλακτοκομικά, σαλάτες, μη παστεριωμένο γάλα, τυριά, σάντουιτς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Vibrio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parahaemolyticus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Ψάρια και </a:t>
                      </a: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ιχθυηρά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(μύδια, στρείδια, αστακοί, γαρίδες) και τρόφιμα μολυσμένα από θαλασσινά νερά μολυσμένα με λύματα.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ersinia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enterocolitica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Γάλα και γαλακτοκομικά, αβγά, νωπό κρέας (ιδίως ωμό χοιρινό), λαχανικά, πουλερικά  </a:t>
                      </a:r>
                      <a:endParaRPr kumimoji="0" lang="el-G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ctrTitle" idx="4294967295"/>
          </p:nvPr>
        </p:nvSpPr>
        <p:spPr>
          <a:xfrm>
            <a:off x="714375" y="0"/>
            <a:ext cx="7772400" cy="1000125"/>
          </a:xfrm>
        </p:spPr>
        <p:txBody>
          <a:bodyPr/>
          <a:lstStyle/>
          <a:p>
            <a:r>
              <a:rPr lang="el-GR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Μικροβιολογικοί παράγοντες που προκαλούν </a:t>
            </a:r>
            <a:r>
              <a:rPr lang="el-GR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τροφιμογενείς</a:t>
            </a:r>
            <a:r>
              <a:rPr lang="el-GR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λοιμώξεις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036050" cy="1143000"/>
          </a:xfrm>
        </p:spPr>
        <p:txBody>
          <a:bodyPr/>
          <a:lstStyle/>
          <a:p>
            <a:pPr>
              <a:defRPr/>
            </a:pP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ΔΙΑΔΙΚΑΣΙΑ ΑΠΟΜΟΝΩΣΗΣ ΒΑΚΤΗΡΙΑΚΟΥ ΠΑΡΑΓΟΝΤΑ ΑΠΟ ΤΑ ΤΡΟΦΙΜΑ</a:t>
            </a:r>
          </a:p>
        </p:txBody>
      </p:sp>
      <p:sp>
        <p:nvSpPr>
          <p:cNvPr id="27650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600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Προεμπλουτισμός</a:t>
            </a: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στόχευση ενίσχυση του αριθμού των μικροοργανισμών ώστε να φτάσουν σε ανιχνεύσιμα επίπεδα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Εκλεκτικός εμπλουτισμός       για να ενισχυθεί παραπέρα ο αριθμός των μικροοργανισμών στόχων, ενώ ταυτόχρονα να επιτευχθεί μείωση της συγκέντρωσης άλλων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Εκλεκτική </a:t>
            </a: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απομόνωση</a:t>
            </a:r>
          </a:p>
          <a:p>
            <a:pPr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600" b="1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Καθαροποίηση</a:t>
            </a:r>
            <a:endParaRPr lang="el-GR" sz="2600" b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Επιβεβαιωτικές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23F93BF2-0948-4355-994E-10F25D414F7D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16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4 - Δεξιό βέλος"/>
          <p:cNvSpPr>
            <a:spLocks noChangeArrowheads="1"/>
          </p:cNvSpPr>
          <p:nvPr/>
        </p:nvSpPr>
        <p:spPr bwMode="auto">
          <a:xfrm flipV="1">
            <a:off x="3500431" y="1643046"/>
            <a:ext cx="357189" cy="142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l-GR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- Δεξιό βέλος"/>
          <p:cNvSpPr>
            <a:spLocks noChangeArrowheads="1"/>
          </p:cNvSpPr>
          <p:nvPr/>
        </p:nvSpPr>
        <p:spPr bwMode="auto">
          <a:xfrm>
            <a:off x="4643438" y="3071811"/>
            <a:ext cx="428626" cy="14287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l-GR" sz="180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75" name="Group 103"/>
          <p:cNvGraphicFramePr>
            <a:graphicFrameLocks noGrp="1"/>
          </p:cNvGraphicFramePr>
          <p:nvPr>
            <p:ph idx="4294967295"/>
          </p:nvPr>
        </p:nvGraphicFramePr>
        <p:xfrm>
          <a:off x="0" y="285750"/>
          <a:ext cx="9144000" cy="6267453"/>
        </p:xfrm>
        <a:graphic>
          <a:graphicData uri="http://schemas.openxmlformats.org/drawingml/2006/table">
            <a:tbl>
              <a:tblPr/>
              <a:tblGrid>
                <a:gridCol w="1549400"/>
                <a:gridCol w="2241550"/>
                <a:gridCol w="1281116"/>
                <a:gridCol w="2571768"/>
                <a:gridCol w="1500166"/>
              </a:tblGrid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ΕΙΔΟΣ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ΔΕΙΓΜΑΤΟΣ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ΕΞΕΤΑΖΟΜΕΝΗ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ΠΑΡΑΜΕΤΡΟΣ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ΜΕΘΟΔΟΣ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ΠΡΟΤΥΠΟ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ΔΙΑΠΙΣΤΕΥΜΕΝΗ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rowSpan="1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Τρόφιμα έτοιμα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Προς κατανάλωση,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προϊόντα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κρέατος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έτοιμα προς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κατανάλωση,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Παρασκευάσματα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κρέατος, Γάλα, Τυρί,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Γιαούρτι, Κρέμα,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Παγωτό, Σπόροι με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φύτρο, Κομμένα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φρούτα και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λαχανικά, Μη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παστεριωμένοι χυμοί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φρούτων και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λαχανικών, Προϊόντα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αυγών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monocytogenes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EN/ISO 11290-1:1997/Amd 1:2004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Απαρίθμηση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monocytogenes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ΕΛΟΤ ΕΝ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</a:t>
                      </a: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11290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:1999/AMD 1:2004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Salmonella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EN/ISO 6579:2003/TC:2004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Καταμέτρηση 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coli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β-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glucoronidase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ISO  16649-2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Ε.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coli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O157:H7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ΕΛΟΤ ΕΝ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16654:2001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Ε.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coli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O104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Σταφυλοκοκκικές εντεροτοξίνες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Ανοσοενζυμική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Vidas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Καταμέτρηση   </a:t>
                      </a: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σταφυλοκόκκων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θετικών στην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κοαγκουαλάση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aureus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κτλ.)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Επίστρωσης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ΕΛΟΤ ΕΝ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6888-1:1999/AMD1:2004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ΝΑΙ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Καταμέτρηση 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B. cereus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Επίστρωσης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7932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Οριζόντια μέθοδος για την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απαρίθμηση των μικροοργανισμών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– Τεχνική μέτρησης αποικιών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στους 30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4833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 και  απαρίθμηση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εντεροβακτηριακών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21528-2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Vibrio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spp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&amp; 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V. cholera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21872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 και απαρίθμηση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αναερόβιων 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perfringens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7937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 και απαρίθμηση ζυμών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και μυκήτων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21527-1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 και  απαρίθμηση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οξυγαλακτικών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βακτηρίων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Ενσωμάτωσης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15214:1998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 και  απαρίθμηση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Campylobacter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10272-1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Ανίχνευση</a:t>
                      </a:r>
                      <a:r>
                        <a:rPr kumimoji="0" lang="el-G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Enterobacter</a:t>
                      </a: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sakazakii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Προεμπλουτισμού</a:t>
                      </a:r>
                      <a:endParaRPr kumimoji="0" lang="el-G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ISO 22964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ΟΧΙ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 idx="4294967295"/>
          </p:nvPr>
        </p:nvSpPr>
        <p:spPr>
          <a:xfrm>
            <a:off x="714375" y="285750"/>
            <a:ext cx="7772400" cy="1470025"/>
          </a:xfrm>
        </p:spPr>
        <p:txBody>
          <a:bodyPr/>
          <a:lstStyle/>
          <a:p>
            <a:r>
              <a:rPr lang="el-GR" sz="6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Τυποποίηση</a:t>
            </a:r>
          </a:p>
        </p:txBody>
      </p:sp>
      <p:sp>
        <p:nvSpPr>
          <p:cNvPr id="30721" name="2 - Θέση περιεχομένου"/>
          <p:cNvSpPr>
            <a:spLocks noGrp="1"/>
          </p:cNvSpPr>
          <p:nvPr>
            <p:ph type="subTitle" idx="4294967295"/>
          </p:nvPr>
        </p:nvSpPr>
        <p:spPr>
          <a:xfrm>
            <a:off x="1000125" y="1927225"/>
            <a:ext cx="6400800" cy="17541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Τυποποίηση μικροβίων από ασθενείς – διάφορες πηγές</a:t>
            </a:r>
          </a:p>
          <a:p>
            <a:pPr marL="0" indent="0"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Μέθοδοι:  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α)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Κλασικές (</a:t>
            </a:r>
            <a:r>
              <a:rPr lang="el-GR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φαινοτυπικές</a:t>
            </a: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</a:rPr>
              <a:t>)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β)</a:t>
            </a:r>
            <a:r>
              <a:rPr lang="en-US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Μοριακές</a:t>
            </a:r>
          </a:p>
          <a:p>
            <a:pPr marL="0" indent="0" algn="ctr">
              <a:buFont typeface="Wingdings" pitchFamily="2" charset="2"/>
              <a:buNone/>
            </a:pPr>
            <a:endParaRPr lang="el-GR" dirty="0">
              <a:latin typeface="Times New Roman" pitchFamily="18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BE53F795-5ABF-409C-B88E-8701FBE5608E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18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5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Φαινοτυπικές</a:t>
            </a:r>
            <a:r>
              <a:rPr lang="el-GR" sz="5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μέθοδοι</a:t>
            </a:r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el-GR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Οροτυπία</a:t>
            </a:r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l-GR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Φαινότυπος αντοχής στα αντιβιοτικά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Λυσιτυπία</a:t>
            </a:r>
            <a:endParaRPr lang="el-GR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l-GR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Βιοτυπία</a:t>
            </a:r>
            <a:endParaRPr lang="el-GR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E91FA907-FEDE-4491-A7D4-F95CA09C93A4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19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642910" y="1"/>
            <a:ext cx="8161337" cy="1428736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el-GR" sz="40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ΕΡΓΑΣΤΗΡΙΑΚΗ </a:t>
            </a:r>
            <a:r>
              <a:rPr lang="el-GR" sz="4000" kern="12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ΔΙΕΡΕΥΝΗΣΗ </a:t>
            </a:r>
            <a:r>
              <a:rPr lang="el-GR" sz="40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ΤΡΟΦΙΜΟΓΕΝΩΝ ΕΠΙΔΗΜΙΩΝ</a:t>
            </a:r>
          </a:p>
        </p:txBody>
      </p:sp>
      <p:sp>
        <p:nvSpPr>
          <p:cNvPr id="17410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428596" y="1643050"/>
            <a:ext cx="8286750" cy="4143375"/>
          </a:xfrm>
        </p:spPr>
        <p:txBody>
          <a:bodyPr/>
          <a:lstStyle/>
          <a:p>
            <a:pPr marL="0" indent="0">
              <a:buClr>
                <a:srgbClr val="FFC000"/>
              </a:buClr>
            </a:pP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b="1" dirty="0" err="1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τροφιμογενείς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επιδημίες μπορεί να    </a:t>
            </a: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οφείλονται σε </a:t>
            </a:r>
            <a:r>
              <a:rPr lang="el-GR" b="1" u="sng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μικροβιολογικό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l-GR" b="1" u="sng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χημικό </a:t>
            </a: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παράγοντα.</a:t>
            </a:r>
          </a:p>
          <a:p>
            <a:pPr marL="0" indent="0">
              <a:buClr>
                <a:srgbClr val="FFC000"/>
              </a:buClr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Το μεγαλύτερο ποσοστό των </a:t>
            </a:r>
            <a:r>
              <a:rPr lang="el-GR" b="1" dirty="0" err="1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τροφιμογενών</a:t>
            </a: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επιδημιών           μικροβιολογικό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παράγοντα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(90%)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l-GR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C000"/>
              </a:buClr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Η διερεύνηση επομένως προϋποθέτει την </a:t>
            </a: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</a:pPr>
            <a:r>
              <a:rPr lang="el-GR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παρουσία μικροβιολογικού εργαστηρίου.</a:t>
            </a:r>
          </a:p>
        </p:txBody>
      </p:sp>
      <p:sp>
        <p:nvSpPr>
          <p:cNvPr id="5" name="4 - Δεξιό βέλος"/>
          <p:cNvSpPr/>
          <p:nvPr/>
        </p:nvSpPr>
        <p:spPr>
          <a:xfrm flipV="1">
            <a:off x="2857488" y="4214818"/>
            <a:ext cx="576262" cy="14287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3 - Τίτλος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l-GR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Γονοτυπικές μέθοδοι</a:t>
            </a:r>
          </a:p>
        </p:txBody>
      </p:sp>
      <p:sp>
        <p:nvSpPr>
          <p:cNvPr id="32770" name="2 - Θέση περιεχομένου"/>
          <p:cNvSpPr>
            <a:spLocks noGrp="1"/>
          </p:cNvSpPr>
          <p:nvPr>
            <p:ph sz="half" idx="4294967295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l-GR" sz="1900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Ηλεκτροφόρηση</a:t>
            </a: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σε Παλλόμενο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Ηλεκτρικό Πεδίο (</a:t>
            </a:r>
            <a:r>
              <a:rPr lang="en-US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Pulsed Field Gel</a:t>
            </a: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Electrophoresis – PFGE)</a:t>
            </a: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n-US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n-US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PCR </a:t>
            </a: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– Αλυσιδωτή Αντίδραση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1900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Πολυμεράσης</a:t>
            </a: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1900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Ριβοτυπία</a:t>
            </a: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Ανάλυση </a:t>
            </a:r>
            <a:r>
              <a:rPr lang="el-GR" sz="1900" b="1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πλασμιδιακού</a:t>
            </a: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περιεχομένου</a:t>
            </a:r>
          </a:p>
          <a:p>
            <a:pPr>
              <a:lnSpc>
                <a:spcPct val="60000"/>
              </a:lnSpc>
            </a:pPr>
            <a:endParaRPr lang="el-GR" sz="19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Μέθοδοι που βασίζονται στον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προσδιορισμό της αλληλουχίας του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19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γενετικού υλικού.</a:t>
            </a:r>
          </a:p>
        </p:txBody>
      </p:sp>
      <p:sp>
        <p:nvSpPr>
          <p:cNvPr id="32771" name="4 - Θέση περιεχομένου"/>
          <p:cNvSpPr>
            <a:spLocks noGrp="1"/>
          </p:cNvSpPr>
          <p:nvPr>
            <p:ph sz="half" idx="4294967295"/>
          </p:nvPr>
        </p:nvSpPr>
        <p:spPr>
          <a:xfrm>
            <a:off x="4572000" y="1500188"/>
            <a:ext cx="4286250" cy="4525962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SLST (Single Locus Sequence</a:t>
            </a:r>
            <a:endParaRPr lang="el-GR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Typing)</a:t>
            </a:r>
            <a:endParaRPr lang="el-GR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n-US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MLST (Multi Locus Sequence</a:t>
            </a:r>
            <a:endParaRPr lang="el-GR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lang="en-US" sz="17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Typing)</a:t>
            </a:r>
            <a:endParaRPr lang="el-GR" sz="17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n-US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Ηλεκτρονική βάσεις δεδομένων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lang="el-GR" sz="20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προσβάσιμες</a:t>
            </a: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στην διεθνή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επιστημονική κοινότητα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l-GR" sz="20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Με δεδομένη την παγκοσμιοποίηση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των προβλημάτων δημόσιας υγείας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που προκαλούν οι μεγάλες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μετακινήσεις ατόμων, ζώων και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	αγαθών υπάρχει αυξανόμενη ανάγκη </a:t>
            </a:r>
            <a:r>
              <a:rPr lang="el-GR" sz="20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για </a:t>
            </a: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ανταλλαγή δεδομένων σε </a:t>
            </a:r>
            <a:r>
              <a:rPr lang="el-GR" sz="20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διεθνές </a:t>
            </a:r>
            <a:r>
              <a:rPr lang="el-GR" sz="20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επίπεδο</a:t>
            </a:r>
            <a:r>
              <a:rPr lang="el-GR" sz="27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l-GR" sz="2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E8AD06D7-95CD-491E-93DF-ADD76F15D504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20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928802"/>
            <a:ext cx="864399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tabLst/>
            </a:pP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Ιούνιος 2011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Επιδημία από </a:t>
            </a:r>
            <a:r>
              <a:rPr kumimoji="0" lang="el-GR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εντεροαιμορραγικό</a:t>
            </a:r>
            <a:endParaRPr kumimoji="0" lang="el-GR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tabLst/>
            </a:pP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coli</a:t>
            </a:r>
            <a:r>
              <a:rPr kumimoji="0" lang="el-GR" sz="2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104: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</a:t>
            </a:r>
            <a:endParaRPr kumimoji="0" lang="el-GR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tabLst/>
            </a:pP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Ιούλιος 2011 - Κρούσματα Ε.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coli O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157 σε </a:t>
            </a: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κατεψυγμένα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tabLst/>
            </a:pPr>
            <a:r>
              <a:rPr kumimoji="0" lang="el-GR" sz="2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προϊόντα κρέατος (κιμάς,  σουτζουκάκια από βοδινό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tabLst/>
            </a:pP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κρέας).</a:t>
            </a:r>
            <a:endParaRPr kumimoji="0" lang="el-GR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  <a:tabLst/>
            </a:pP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Ιούλιος 2012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Κρούσματα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Serratia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spp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σε νεογνά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tabLst/>
            </a:pP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μικροβιολογικός έλεγχος δειγμάτων προερχόμενα από το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Pct val="100000"/>
              <a:tabLst/>
            </a:pPr>
            <a:r>
              <a:rPr lang="el-G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l-G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τμήμα διατροφής του Νοσοκομείου.</a:t>
            </a:r>
            <a:endParaRPr kumimoji="0" lang="el-GR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lvl="0"/>
            <a:r>
              <a:rPr lang="el-G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ΕΠΙΔΗΜΙΚΕΣ / ΔΙΑΤΡΟΦΙΚΕΣ ΚΡΙΣΕΙΣ ΤΜΗΜΑ ΤΡΟΦΙΜΩΝ ΚΕΔΥ</a:t>
            </a:r>
            <a:r>
              <a:rPr lang="el-GR" b="0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el-GR" b="0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285750" y="2143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(1) </a:t>
            </a:r>
            <a:r>
              <a:rPr lang="el-GR" sz="3200" kern="12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ΔΙΑΧΕΙΡ</a:t>
            </a:r>
            <a:r>
              <a:rPr lang="el-GR" sz="3200" kern="1200" dirty="0" smtClean="0">
                <a:solidFill>
                  <a:srgbClr val="FFC000"/>
                </a:solidFill>
                <a:latin typeface="Times New Roman" pitchFamily="18" charset="0"/>
              </a:rPr>
              <a:t>Ι</a:t>
            </a:r>
            <a:r>
              <a:rPr lang="el-GR" sz="3200" kern="12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ΣΗ 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ΤΗΣ ΤΡΟΦΙΜΟΓΕΝΟΥΣ ΕΠΙΔΗΜΙΑΣ ΑΠΟ </a:t>
            </a:r>
            <a:r>
              <a:rPr lang="en-US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E</a:t>
            </a:r>
            <a:r>
              <a:rPr lang="el-GR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.</a:t>
            </a:r>
            <a:r>
              <a:rPr lang="en-US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 coli </a:t>
            </a:r>
            <a:r>
              <a:rPr lang="en-US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O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104: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Η</a:t>
            </a:r>
            <a:r>
              <a:rPr lang="el-GR" sz="3200" kern="1200" baseline="-250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4</a:t>
            </a:r>
          </a:p>
        </p:txBody>
      </p:sp>
      <p:sp>
        <p:nvSpPr>
          <p:cNvPr id="33794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435975" cy="5043487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Μάιος 2011 επιδημία από </a:t>
            </a:r>
            <a:r>
              <a:rPr lang="el-GR" sz="2800" b="1" dirty="0" err="1" smtClean="0">
                <a:solidFill>
                  <a:schemeClr val="bg1"/>
                </a:solidFill>
                <a:effectLst/>
                <a:latin typeface="Times New Roman" pitchFamily="18" charset="0"/>
              </a:rPr>
              <a:t>εντεροαιμορραγικό</a:t>
            </a:r>
            <a:r>
              <a:rPr lang="el-GR" sz="28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	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E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 coli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O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104: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</a:t>
            </a:r>
            <a:r>
              <a:rPr lang="el-GR" sz="2800" b="1" baseline="-25000" dirty="0"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800" b="1" baseline="-25000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Το Κ.Ε.Δ.Υ. προέβη σε μικροβιολογικό έλεγχο προϊόντων φυτικής προέλευσης Ελληνικής παραγωγής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11 Νομοί – 7 Διοικητικές περιφέρειες της Ελλάδος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Εξετάσθηκαν συνολικά 319 δείγματα λαχανικών (αγγούρια, ντομάτες, πιπεριές, κ.ά.)</a:t>
            </a:r>
          </a:p>
          <a:p>
            <a:pPr>
              <a:lnSpc>
                <a:spcPct val="60000"/>
              </a:lnSpc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Χρονική περίοδος από 6-6-2011 έως 24-11-2011</a:t>
            </a:r>
          </a:p>
          <a:p>
            <a:pPr>
              <a:lnSpc>
                <a:spcPct val="60000"/>
              </a:lnSpc>
            </a:pPr>
            <a:endParaRPr lang="el-GR" sz="1900" dirty="0"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n-US" sz="1900" dirty="0"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endParaRPr lang="el-GR" sz="1900" dirty="0">
              <a:latin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F30D5205-FACB-4EA8-A45A-D025A6CE9843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22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F425-66E1-473D-BCC5-1D402D48AC16}" type="slidenum">
              <a:rPr lang="el-GR"/>
              <a:pPr>
                <a:defRPr/>
              </a:pPr>
              <a:t>23</a:t>
            </a:fld>
            <a:endParaRPr lang="el-GR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8 - Ευθεία γραμμή σύνδεσης"/>
          <p:cNvCxnSpPr/>
          <p:nvPr/>
        </p:nvCxnSpPr>
        <p:spPr>
          <a:xfrm>
            <a:off x="2000232" y="2071678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8267C61C-6039-42AA-A2AC-F452F01A312D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24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-12700" y="635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Τροποποίηση της μεθόδου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ISO 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16649-2 για την καταμέτρηση των </a:t>
            </a:r>
            <a:r>
              <a:rPr lang="el-GR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γλυκουρονιδάση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θετικών  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Ε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coli 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800" b="1" i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Φαινότυπο </a:t>
            </a:r>
            <a:r>
              <a:rPr lang="el-GR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αντιμικροβιακής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αντοχής του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	Ε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coli 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Ο 104:Η</a:t>
            </a:r>
            <a:r>
              <a:rPr lang="el-GR" sz="2800" b="1" baseline="-25000" dirty="0"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Ευαισθησία στην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itchFamily="18" charset="0"/>
              </a:rPr>
              <a:t>cefotaxime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Περαιτέρω έλεγχος με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PCR</a:t>
            </a: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l-GR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Σε κανένα δείγμα δεν ανιχνεύθηκε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	Ε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.</a:t>
            </a:r>
            <a:r>
              <a:rPr lang="el-GR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itchFamily="18" charset="0"/>
              </a:rPr>
              <a:t>coli </a:t>
            </a:r>
            <a:r>
              <a:rPr lang="el-GR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Ο 104:Η</a:t>
            </a:r>
            <a:r>
              <a:rPr lang="el-GR" sz="2800" b="1" baseline="-25000" dirty="0"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lang="en-US" sz="2800" b="1" baseline="-25000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2A0276BC-927C-47DC-8D07-F31D0AD843D3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25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(2) </a:t>
            </a:r>
            <a:r>
              <a:rPr lang="el-GR" sz="3200" kern="12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ΔΙΑΧΕΙΡΙΣΗ 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ΤΗΣ ΤΡΟΦΙΜΟΓΕΝΟΥΣ ΕΠΙΔΗΜΙΑΣ ΑΠΟ </a:t>
            </a:r>
            <a:r>
              <a:rPr lang="en-US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E</a:t>
            </a:r>
            <a:r>
              <a:rPr lang="el-GR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.</a:t>
            </a:r>
            <a:r>
              <a:rPr lang="en-US" sz="3200" i="1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 coli </a:t>
            </a:r>
            <a:r>
              <a:rPr lang="en-US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O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104: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Η</a:t>
            </a:r>
            <a:r>
              <a:rPr lang="el-GR" sz="3200" kern="1200" baseline="-250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4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l-GR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ΠΡΟΒΛΗΜΑΤΑ</a:t>
            </a:r>
          </a:p>
        </p:txBody>
      </p:sp>
      <p:sp>
        <p:nvSpPr>
          <p:cNvPr id="36866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300" dirty="0">
                <a:latin typeface="Times New Roman" pitchFamily="18" charset="0"/>
              </a:rPr>
              <a:t>		</a:t>
            </a:r>
            <a:r>
              <a:rPr lang="el-GR" sz="2600" dirty="0">
                <a:latin typeface="Times New Roman" pitchFamily="18" charset="0"/>
              </a:rPr>
              <a:t>       </a:t>
            </a: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Στις επιδημίες αναδύονται προβλήματα που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χρήζουν </a:t>
            </a: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ιδιαίτερης προσοχής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 επικοινωνία μεταξύ των εμπλεκομένων φορέων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 συλλογή μεταφορά των δειγμάτων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 ανταλλαγή και επεξεργασία πληροφοριών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 παρακολούθηση της εξέλιξης της επιδημίας και ο συντονισμός των ενεργειών (εναρμονισμός επαγρύπνησης)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Η διερεύνηση ενός νέου αιτιολογικού παράγοντα και η διαχείριση της επιδημίας. 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C0432FAF-4CCA-4D3E-938E-8235D330AC7A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26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429024"/>
          </a:xfrm>
        </p:spPr>
        <p:txBody>
          <a:bodyPr/>
          <a:lstStyle/>
          <a:p>
            <a:r>
              <a:rPr lang="el-GR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ΕΥΧΑΡΙΣΤΩ ΠΟΛΥ ΓΙΑ ΤΗΝ ΠΡΟΣΟΧΗ ΣΑΣ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noFill/>
          <a:ln/>
        </p:spPr>
        <p:txBody>
          <a:bodyPr rtlCol="0" anchor="ctr"/>
          <a:lstStyle/>
          <a:p>
            <a:pPr>
              <a:defRPr/>
            </a:pPr>
            <a:fld id="{1949336D-EB43-4CB1-8B3D-E3D575CCAFCD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27</a:t>
            </a:fld>
            <a:endParaRPr lang="el-GR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9144000" cy="1470025"/>
          </a:xfrm>
        </p:spPr>
        <p:txBody>
          <a:bodyPr/>
          <a:lstStyle/>
          <a:p>
            <a:pPr>
              <a:defRPr/>
            </a:pPr>
            <a:r>
              <a:rPr lang="en-US" sz="36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(1) </a:t>
            </a:r>
            <a:r>
              <a:rPr lang="el-GR" sz="36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Ο ρόλος του εργαστηρίου </a:t>
            </a:r>
            <a:r>
              <a:rPr lang="el-GR" sz="3600" kern="12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τροφίμων </a:t>
            </a:r>
            <a:r>
              <a:rPr lang="el-GR" sz="36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στην διερεύνηση των </a:t>
            </a:r>
            <a:r>
              <a:rPr lang="el-GR" sz="3600" kern="1200" dirty="0" err="1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τροφιμογενών</a:t>
            </a:r>
            <a:r>
              <a:rPr lang="el-GR" sz="36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 επιδημιών είναι να:</a:t>
            </a:r>
            <a: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el-GR" sz="32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</a:br>
            <a:endParaRPr lang="el-GR" sz="3200" kern="1200" dirty="0">
              <a:solidFill>
                <a:srgbClr val="FFC00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8434" name="2 - Θέση περιεχομένου"/>
          <p:cNvSpPr>
            <a:spLocks noGrp="1"/>
          </p:cNvSpPr>
          <p:nvPr>
            <p:ph type="subTitle" idx="4294967295"/>
          </p:nvPr>
        </p:nvSpPr>
        <p:spPr>
          <a:xfrm>
            <a:off x="142845" y="2214554"/>
            <a:ext cx="9001156" cy="423863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2600" dirty="0">
                <a:latin typeface="Times New Roman" pitchFamily="18" charset="0"/>
              </a:rPr>
              <a:t>	</a:t>
            </a:r>
            <a:endParaRPr lang="en-US" sz="26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2600" dirty="0">
                <a:effectLst/>
                <a:latin typeface="Times New Roman" pitchFamily="18" charset="0"/>
              </a:rPr>
              <a:t>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Συμμετέχει στην ομάδα διερεύνησης κατευθύνοντας προς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το τρόφιμο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που πρέπει να δ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o</a:t>
            </a:r>
            <a:r>
              <a:rPr lang="el-GR" sz="2600" b="1" dirty="0" err="1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θεί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έμφαση       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μικροβιολογικά 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χαρακτηριστικά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παθογόνου αιτίου.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l-GR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Επικοινωνεί με άλλους συναφείς χώρους      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ανταλλαγή       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πληροφοριών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συντονισμός απαραίτητων ενεργειών.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>
            <a:normAutofit/>
          </a:bodyPr>
          <a:lstStyle/>
          <a:p>
            <a:pPr>
              <a:defRPr/>
            </a:pPr>
            <a:fld id="{032B581C-D91E-4012-8EE5-A0A5FB252E12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3 - Δεξιό βέλος"/>
          <p:cNvSpPr/>
          <p:nvPr/>
        </p:nvSpPr>
        <p:spPr>
          <a:xfrm flipV="1">
            <a:off x="6357950" y="4714884"/>
            <a:ext cx="487376" cy="142877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5" name="4 - Δεξιό βέλος"/>
          <p:cNvSpPr/>
          <p:nvPr/>
        </p:nvSpPr>
        <p:spPr>
          <a:xfrm>
            <a:off x="6215074" y="3143248"/>
            <a:ext cx="492135" cy="1428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</a:rPr>
              <a:t>(2)</a:t>
            </a:r>
            <a:r>
              <a:rPr lang="el-GR" sz="2800" dirty="0">
                <a:solidFill>
                  <a:srgbClr val="FFC000"/>
                </a:solidFill>
                <a:latin typeface="Times New Roman" pitchFamily="18" charset="0"/>
              </a:rPr>
              <a:t> Ο ρόλος του εργαστηρίου τροφίμου στην διερεύνηση των </a:t>
            </a:r>
            <a:r>
              <a:rPr lang="el-GR" sz="2800" dirty="0" err="1">
                <a:solidFill>
                  <a:srgbClr val="FFC000"/>
                </a:solidFill>
                <a:latin typeface="Times New Roman" pitchFamily="18" charset="0"/>
              </a:rPr>
              <a:t>τροφιμογενών</a:t>
            </a:r>
            <a:r>
              <a:rPr lang="el-GR" sz="2800" dirty="0">
                <a:solidFill>
                  <a:srgbClr val="FFC000"/>
                </a:solidFill>
                <a:latin typeface="Times New Roman" pitchFamily="18" charset="0"/>
              </a:rPr>
              <a:t> επιδημιών είναι να:</a:t>
            </a: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Δίνει οδηγίες για την συλλογή, συντήρηση και μεταφορά των δειγμάτων στο εργαστήριο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σήμανση δειγμάτων που αφορούν την επιδημία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χειρισμός ως εάν πρόκειται για μολυσματικό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   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υλικό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Συντονίζει τις απαραίτητες εργαστηριακές αναλύσεις που απαιτούνται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επικοινωνεί με άλλους συναφείς χώρους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συνεργασία εργαστηρίου (π.χ. κλινικό)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συνεννόηση με διοίκηση και άλλα τμήματα του 	  εργαστηρίου</a:t>
            </a:r>
          </a:p>
          <a:p>
            <a:pPr>
              <a:lnSpc>
                <a:spcPct val="90000"/>
              </a:lnSpc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>
            <a:normAutofit/>
          </a:bodyPr>
          <a:lstStyle/>
          <a:p>
            <a:pPr>
              <a:defRPr/>
            </a:pPr>
            <a:fld id="{1B10B9D1-B6D0-4B37-A894-E471ABFDA033}" type="slidenum">
              <a:rPr lang="el-GR" smtClean="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9144000" cy="1470025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  <a:latin typeface="Times New Roman" pitchFamily="18" charset="0"/>
              </a:rPr>
              <a:t>(3) </a:t>
            </a:r>
            <a:r>
              <a:rPr lang="el-GR" sz="3200" dirty="0">
                <a:solidFill>
                  <a:srgbClr val="FFC000"/>
                </a:solidFill>
                <a:latin typeface="Times New Roman" pitchFamily="18" charset="0"/>
              </a:rPr>
              <a:t>Ο ρόλος του εργαστηρίου τροφίμου στην διερεύνηση των </a:t>
            </a:r>
            <a:r>
              <a:rPr lang="el-GR" sz="3200" dirty="0" err="1">
                <a:solidFill>
                  <a:srgbClr val="FFC000"/>
                </a:solidFill>
                <a:latin typeface="Times New Roman" pitchFamily="18" charset="0"/>
              </a:rPr>
              <a:t>τροφιμογενών</a:t>
            </a:r>
            <a:r>
              <a:rPr lang="el-GR" sz="3200" dirty="0">
                <a:solidFill>
                  <a:srgbClr val="FFC000"/>
                </a:solidFill>
                <a:latin typeface="Times New Roman" pitchFamily="18" charset="0"/>
              </a:rPr>
              <a:t> επιδημιών είναι να: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Times New Roman" pitchFamily="18" charset="0"/>
              </a:rPr>
            </a:br>
            <a:endParaRPr lang="el-GR" sz="32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714488"/>
            <a:ext cx="9144000" cy="410527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SzPct val="100000"/>
            </a:pPr>
            <a:r>
              <a:rPr lang="en-US" sz="1800" dirty="0">
                <a:effectLst/>
                <a:latin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</a:rPr>
              <a:t>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Διενεργεί τις απαραίτητες εργαστηριακές αναλύσεις του </a:t>
            </a: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τροφίμου 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Δίνει οδηγίες για περαιτέρω δειγματοληψία     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εντοπισμός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κάποιου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συγκεκριμένου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παράγοντα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στο τρόφιμο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Σχεδιάζει και διενεργεί τον περαιτέρω προσδιορισμό του </a:t>
            </a: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παθογόνου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παράγοντα στο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επίπεδο που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χρειάζεται ούτως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ώστε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να συνδεθούν οριστικά τα ανθρώπινα περιστατικά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μεταξύ τους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αλλά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και με το εμπλεκόμενο τρόφιμο.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l-GR" sz="26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endParaRPr lang="el-GR" sz="1800" dirty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>
                <a:latin typeface="Times New Roman" pitchFamily="18" charset="0"/>
              </a:rPr>
              <a:t> </a:t>
            </a: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>
            <a:normAutofit/>
          </a:bodyPr>
          <a:lstStyle/>
          <a:p>
            <a:pPr>
              <a:defRPr/>
            </a:pPr>
            <a:fld id="{913B9559-3DFD-4821-92E1-4795DF8C1F17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5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6715140" y="3357564"/>
            <a:ext cx="428625" cy="117473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endParaRPr lang="el-GR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Ανακοινώνει τα αποτελέσματα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ερμηνεία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l-GR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Υποστηρίζει τις επιδημιολογικές και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περιβαλλοντολογικές διερευνήσεις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</a:t>
            </a: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- ανίχνευση του παθογόνου παράγοντα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- πώς έλαβε χώρα η επιδημία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072198" y="2285992"/>
            <a:ext cx="428625" cy="1174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>
              <a:solidFill>
                <a:srgbClr val="FFC000"/>
              </a:solidFill>
            </a:endParaRPr>
          </a:p>
        </p:txBody>
      </p:sp>
      <p:sp>
        <p:nvSpPr>
          <p:cNvPr id="5" name="Rectangle 6"/>
          <p:cNvSpPr txBox="1">
            <a:spLocks/>
          </p:cNvSpPr>
          <p:nvPr/>
        </p:nvSpPr>
        <p:spPr bwMode="auto">
          <a:xfrm>
            <a:off x="0" y="404813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(</a:t>
            </a:r>
            <a:r>
              <a:rPr kumimoji="0" lang="el-G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4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) </a:t>
            </a:r>
            <a:r>
              <a:rPr kumimoji="0" lang="el-G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Ο ρόλος του εργαστηρίου τροφίμου στην διερεύνηση των </a:t>
            </a:r>
            <a:r>
              <a:rPr kumimoji="0" lang="el-G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τροφιμογενών</a:t>
            </a:r>
            <a:r>
              <a:rPr kumimoji="0" lang="el-G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επιδημιών είναι να: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el-GR" sz="3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2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l-GR" sz="40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ΕΡΓΑΣΤΗΡΙΑΚΕΣ ΑΝΑΛΥΣΕΙΣ</a:t>
            </a:r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Διερευνώνται δείγματα κλινικά, περιβαλλοντολογικά και τροφίμων 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Η διάγνωση των περισσοτέρων μολυσματικών ασθενειών επιβεβαιώνεται μόνο εάν ο αιτιολογικός παράγοντας απομονωθεί και </a:t>
            </a:r>
            <a:r>
              <a:rPr lang="el-GR" sz="2600" b="1" dirty="0" err="1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ταυτοποιηθεί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από ασθενείς.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Δείγματα κοπράνων     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πιο σύνηθες για δειγματοληψία (ούρα, αίμα, έμετο κ.ά.)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Κλινικά δείγματα λαμβάνονται      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άμεση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απομόνωση-ταυτοποίηση</a:t>
            </a:r>
            <a:endParaRPr lang="en-US" sz="26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1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>
            <a:normAutofit/>
          </a:bodyPr>
          <a:lstStyle/>
          <a:p>
            <a:pPr>
              <a:defRPr/>
            </a:pPr>
            <a:fld id="{02086747-AD53-4C68-AADA-218FBBD6A19B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7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8 - Δεξιό βέλος"/>
          <p:cNvSpPr/>
          <p:nvPr/>
        </p:nvSpPr>
        <p:spPr>
          <a:xfrm flipV="1">
            <a:off x="3929058" y="4214818"/>
            <a:ext cx="416721" cy="142875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10" name="9 - Δεξιό βέλος"/>
          <p:cNvSpPr/>
          <p:nvPr/>
        </p:nvSpPr>
        <p:spPr>
          <a:xfrm flipV="1">
            <a:off x="5429256" y="5214950"/>
            <a:ext cx="500066" cy="142875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525963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l-GR" dirty="0" smtClean="0"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Σε μεγάλες επιδημίες      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10-20 </a:t>
            </a:r>
            <a:r>
              <a:rPr lang="el-GR" sz="2600" b="1" dirty="0" err="1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νοσούντα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άτομα </a:t>
            </a:r>
          </a:p>
          <a:p>
            <a:pPr>
              <a:lnSpc>
                <a:spcPct val="7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(15-20%)</a:t>
            </a:r>
            <a:endParaRPr lang="en-US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Σε μικρότερη επιδημία        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περισσότερα περιστατικά είναι εφικτό.</a:t>
            </a:r>
            <a:endParaRPr lang="en-US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endParaRPr lang="el-GR" sz="2600" b="1" dirty="0" smtClean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Δείγματα από άτομα που έχουν δώσει συνέντευξη      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>
              <a:lnSpc>
                <a:spcPct val="70000"/>
              </a:lnSpc>
              <a:buNone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σύνδεση μεταξύ εργαστηριακής και επιδημιολογικής διερεύνησης.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786182" y="1714488"/>
            <a:ext cx="428625" cy="1174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5" name="4 - Δεξιό βέλος"/>
          <p:cNvSpPr/>
          <p:nvPr/>
        </p:nvSpPr>
        <p:spPr>
          <a:xfrm>
            <a:off x="4143372" y="3071810"/>
            <a:ext cx="428625" cy="117473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6" name="5 - Δεξιό βέλος"/>
          <p:cNvSpPr/>
          <p:nvPr/>
        </p:nvSpPr>
        <p:spPr>
          <a:xfrm>
            <a:off x="7715272" y="4500570"/>
            <a:ext cx="428625" cy="117476"/>
          </a:xfrm>
          <a:prstGeom prst="rightArrow">
            <a:avLst/>
          </a:prstGeom>
          <a:solidFill>
            <a:srgbClr val="FFC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sp>
        <p:nvSpPr>
          <p:cNvPr id="7" name="1 - Τίτλος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l-GR" sz="40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ΕΡΓΑΣΤΗΡΙΑΚΕΣ ΑΝΑΛΥΣΕΙΣ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507413" cy="1143000"/>
          </a:xfrm>
        </p:spPr>
        <p:txBody>
          <a:bodyPr/>
          <a:lstStyle/>
          <a:p>
            <a:pPr>
              <a:defRPr/>
            </a:pPr>
            <a:r>
              <a:rPr lang="el-GR" sz="3600" kern="1200" dirty="0">
                <a:solidFill>
                  <a:srgbClr val="FFC000"/>
                </a:solidFill>
                <a:latin typeface="Times New Roman" pitchFamily="18" charset="0"/>
                <a:ea typeface="+mj-ea"/>
                <a:cs typeface="+mj-cs"/>
              </a:rPr>
              <a:t>ΠΕΡΙΒΑΛΛΟΝΤΟΛΟΓΙΚΑ ΔΕΙΓΜΑΤΑ</a:t>
            </a:r>
          </a:p>
        </p:txBody>
      </p:sp>
      <p:sp>
        <p:nvSpPr>
          <p:cNvPr id="22530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28596" y="1214422"/>
            <a:ext cx="8229600" cy="49291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Έγκαιρη δειγματοληψία περιβαλλοντολογικών δειγμάτων και τροφίμων</a:t>
            </a:r>
          </a:p>
          <a:p>
            <a:pPr>
              <a:lnSpc>
                <a:spcPct val="70000"/>
              </a:lnSpc>
              <a:buNone/>
            </a:pPr>
            <a:endParaRPr lang="el-GR" sz="25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Σκοπός της συλλογής      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ανίχνευση των πηγών της μόλυνσης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αξιολόγηση της έκτασης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Δείγματα λαμβάνονται από: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</a:t>
            </a: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- επιφάνεια εργασίας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</a:t>
            </a: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- επιφάνειες εξοπλισμού που έρχονται σε επαφή με </a:t>
            </a:r>
            <a:r>
              <a:rPr lang="el-GR" sz="25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      τρόφιμα</a:t>
            </a:r>
            <a:endParaRPr lang="el-GR" sz="25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        </a:t>
            </a:r>
            <a:r>
              <a:rPr lang="el-GR" sz="2500" b="1" dirty="0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el-GR" sz="2500" b="1" dirty="0" err="1" smtClean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περιέκτες</a:t>
            </a: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, ψυγεία, πόμολα κ.τ.λ.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l-GR" sz="2500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Περιβαλλοντολογικά δείγματα μπορεί μερικές φορές να συμπεριλαμβάνουν και κλινικά δείγματα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χειριστές τροφίμων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l-GR" sz="2500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000000"/>
                  </a:outerShdw>
                </a:effectLst>
                <a:latin typeface="Times New Roman" pitchFamily="18" charset="0"/>
              </a:rPr>
              <a:t>		- νερό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>
              <a:defRPr/>
            </a:pPr>
            <a:fld id="{5E2C1EED-D802-422E-94B3-C6D10945D1FC}" type="slidenum">
              <a:rPr lang="el-GR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9</a:t>
            </a:fld>
            <a:endParaRPr lang="el-GR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theme/theme1.xml><?xml version="1.0" encoding="utf-8"?>
<a:theme xmlns:a="http://schemas.openxmlformats.org/drawingml/2006/main" name="Ροή">
  <a:themeElements>
    <a:clrScheme name="Ροή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Ροή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Ροή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οή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οή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885</TotalTime>
  <Words>1333</Words>
  <Application>Microsoft Office PowerPoint</Application>
  <PresentationFormat>Προβολή στην οθόνη (4:3)</PresentationFormat>
  <Paragraphs>429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Ροή</vt:lpstr>
      <vt:lpstr>O ρόλος του Εργαστηρίου Τροφίμων στην διερεύνηση των τροφιμογενών επιδημιών</vt:lpstr>
      <vt:lpstr>ΕΡΓΑΣΤΗΡΙΑΚΗ ΔΙΕΡΕΥΝΗΣΗ ΤΡΟΦΙΜΟΓΕΝΩΝ ΕΠΙΔΗΜΙΩΝ</vt:lpstr>
      <vt:lpstr>(1) Ο ρόλος του εργαστηρίου τροφίμων στην διερεύνηση των τροφιμογενών επιδημιών είναι να: </vt:lpstr>
      <vt:lpstr>(2) Ο ρόλος του εργαστηρίου τροφίμου στην διερεύνηση των τροφιμογενών επιδημιών είναι να:</vt:lpstr>
      <vt:lpstr>(3) Ο ρόλος του εργαστηρίου τροφίμου στην διερεύνηση των τροφιμογενών επιδημιών είναι να: </vt:lpstr>
      <vt:lpstr>Διαφάνεια 6</vt:lpstr>
      <vt:lpstr>ΕΡΓΑΣΤΗΡΙΑΚΕΣ ΑΝΑΛΥΣΕΙΣ</vt:lpstr>
      <vt:lpstr>ΕΡΓΑΣΤΗΡΙΑΚΕΣ ΑΝΑΛΥΣΕΙΣ</vt:lpstr>
      <vt:lpstr>ΠΕΡΙΒΑΛΛΟΝΤΟΛΟΓΙΚΑ ΔΕΙΓΜΑΤΑ</vt:lpstr>
      <vt:lpstr>(1) ΔΕΙΓΜΑΤΟΛΗΨΙΑ ΤΡΟΦΙΜΩΝ</vt:lpstr>
      <vt:lpstr>(2) ΔΕΙΓΜΑΤΟΛΗΨΙΑ ΤΡΟΦΙΜΩΝ </vt:lpstr>
      <vt:lpstr>(3) ΔΕΙΓΜΑΤΟΛΗΨΙΑ ΤΡΟΦΙΜΩΝ </vt:lpstr>
      <vt:lpstr>(4) ΔΕΙΓΜΑΤΟΛΗΨΙΑ ΤΡΟΦΙΜΩΝ </vt:lpstr>
      <vt:lpstr>Διαφάνεια 14</vt:lpstr>
      <vt:lpstr>Μικροβιολογικοί παράγοντες που προκαλούν τροφιμογενείς λοιμώξεις</vt:lpstr>
      <vt:lpstr>ΔΙΑΔΙΚΑΣΙΑ ΑΠΟΜΟΝΩΣΗΣ ΒΑΚΤΗΡΙΑΚΟΥ ΠΑΡΑΓΟΝΤΑ ΑΠΟ ΤΑ ΤΡΟΦΙΜΑ</vt:lpstr>
      <vt:lpstr>Διαφάνεια 17</vt:lpstr>
      <vt:lpstr>Τυποποίηση</vt:lpstr>
      <vt:lpstr>Φαινοτυπικές μέθοδοι</vt:lpstr>
      <vt:lpstr>Γονοτυπικές μέθοδοι</vt:lpstr>
      <vt:lpstr>ΕΠΙΔΗΜΙΚΕΣ / ΔΙΑΤΡΟΦΙΚΕΣ ΚΡΙΣΕΙΣ ΤΜΗΜΑ ΤΡΟΦΙΜΩΝ ΚΕΔΥ </vt:lpstr>
      <vt:lpstr>(1) ΔΙΑΧΕΙΡΙΣΗ ΤΗΣ ΤΡΟΦΙΜΟΓΕΝΟΥΣ ΕΠΙΔΗΜΙΑΣ ΑΠΟ E. coli O 104:Η4</vt:lpstr>
      <vt:lpstr>Διαφάνεια 23</vt:lpstr>
      <vt:lpstr>Διαφάνεια 24</vt:lpstr>
      <vt:lpstr>(2) ΔΙΑΧΕΙΡΙΣΗ ΤΗΣ ΤΡΟΦΙΜΟΓΕΝΟΥΣ ΕΠΙΔΗΜΙΑΣ ΑΠΟ E. coli O 104:Η4</vt:lpstr>
      <vt:lpstr>ΠΡΟΒΛΗΜΑΤΑ</vt:lpstr>
      <vt:lpstr>ΕΥΧΑΡΙΣΤΩ ΠΟΛΥ ΓΙΑ ΤΗΝ ΠΡΟΣΟΧΗ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 </dc:creator>
  <cp:lastModifiedBy> </cp:lastModifiedBy>
  <cp:revision>177</cp:revision>
  <dcterms:created xsi:type="dcterms:W3CDTF">2012-03-07T09:13:00Z</dcterms:created>
  <dcterms:modified xsi:type="dcterms:W3CDTF">2013-11-21T08:50:48Z</dcterms:modified>
</cp:coreProperties>
</file>